
<file path=[Content_Types].xml><?xml version="1.0" encoding="utf-8"?>
<Types xmlns="http://schemas.openxmlformats.org/package/2006/content-types">
  <Default Extension="rels" ContentType="application/vnd.openxmlformats-package.relationships+xml"/>
  <Default Extension="xml" ContentType="application/vnd.ms-office.drawingml.diagramDrawing+xml"/>
  <Override PartName="/ppt/diagrams/layout3.xml" ContentType="application/vnd.openxmlformats-officedocument.drawingml.diagramLayout+xml"/>
  <Override PartName="/ppt/notesSlides/notesSlide19.xml" ContentType="application/vnd.openxmlformats-officedocument.presentationml.notesSlide+xml"/>
  <Override PartName="/ppt/slides/slide9.xml" ContentType="application/vnd.openxmlformats-officedocument.presentationml.slide+xml"/>
  <Override PartName="/docProps/app.xml" ContentType="application/vnd.openxmlformats-officedocument.extended-properties+xml"/>
  <Default Extension="jpeg" ContentType="image/jpeg"/>
  <Override PartName="/ppt/diagrams/data2.xml" ContentType="application/vnd.openxmlformats-officedocument.drawingml.diagramData+xml"/>
  <Override PartName="/ppt/diagrams/data3.xml" ContentType="application/vnd.openxmlformats-officedocument.drawingml.diagramData+xml"/>
  <Override PartName="/ppt/diagrams/layout4.xml" ContentType="application/vnd.openxmlformats-officedocument.drawingml.diagramLayout+xml"/>
  <Default Extension="jpg" ContentType="image/jpg"/>
  <Override PartName="/ppt/notesSlides/notesSlide4.xml" ContentType="application/vnd.openxmlformats-officedocument.presentationml.notesSlide+xml"/>
  <Override PartName="/ppt/slides/slide13.xml" ContentType="application/vnd.openxmlformats-officedocument.presentationml.slide+xml"/>
  <Override PartName="/ppt/theme/theme3.xml" ContentType="application/vnd.openxmlformats-officedocument.theme+xml"/>
  <Default Extension="PNG" ContentType="image/png"/>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ppt/slideLayouts/slideLayout7.xml" ContentType="application/vnd.openxmlformats-officedocument.presentationml.slideLayout+xml"/>
  <Override PartName="/docProps/custom.xml" ContentType="application/vnd.openxmlformats-officedocument.custom-properties+xml"/>
  <Override PartName="/ppt/slides/slide15.xml" ContentType="application/vnd.openxmlformats-officedocument.presentationml.slide+xml"/>
  <Override PartName="/ppt/tableStyles.xml" ContentType="application/vnd.openxmlformats-officedocument.presentationml.tableStyles+xml"/>
  <Override PartName="/ppt/slides/slide4.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s/slide21.xml" ContentType="application/vnd.openxmlformats-officedocument.presentationml.slide+xml"/>
  <Override PartName="/ppt/slideLayouts/slideLayout3.xml" ContentType="application/vnd.openxmlformats-officedocument.presentationml.slideLayout+xml"/>
  <Override PartName="/ppt/slides/slide5.xml" ContentType="application/vnd.openxmlformats-officedocument.presentationml.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xml" ContentType="application/vnd.openxmlformats-officedocument.presentationml.notesSlide+xml"/>
  <Override PartName="/ppt/slides/slide14.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diagrams/quickStyle3.xml" ContentType="application/vnd.openxmlformats-officedocument.drawingml.diagramStyle+xml"/>
  <Override PartName="/ppt/slideLayouts/slideLayout2.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customXml/item1.xml" ContentType="application/xml"/>
  <Override PartName="/customXml/item3.xml" ContentType="application/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customXml/itemProps1.xml" ContentType="application/vnd.openxmlformats-officedocument.customXmlProperties+xml"/>
  <Override PartName="/ppt/diagrams/colors4.xml" ContentType="application/vnd.openxmlformats-officedocument.drawingml.diagramColors+xml"/>
  <Override PartName="/ppt/diagrams/layout1.xml" ContentType="application/vnd.openxmlformats-officedocument.drawingml.diagramLayout+xml"/>
  <Override PartName="/ppt/diagrams/quickStyle4.xml" ContentType="application/vnd.openxmlformats-officedocument.drawingml.diagramStyle+xml"/>
  <Override PartName="/ppt/notesSlides/notesSlide1.xml" ContentType="application/vnd.openxmlformats-officedocument.presentationml.notesSlide+xml"/>
  <Override PartName="/customXml/itemProps3.xml" ContentType="application/vnd.openxmlformats-officedocument.customXmlProperties+xml"/>
  <Override PartName="/ppt/diagrams/colors3.xml" ContentType="application/vnd.openxmlformats-officedocument.drawingml.diagramColors+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16.xml" ContentType="application/vnd.openxmlformats-officedocument.presentationml.slide+xml"/>
  <Override PartName="/ppt/slides/slide17.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diagrams/colors1.xml" ContentType="application/vnd.openxmlformats-officedocument.drawingml.diagramColors+xml"/>
  <Default Extension="wdp" ContentType="image/vnd.ms-photo"/>
  <Override PartName="/ppt/notesMasters/notesMaster1.xml" ContentType="application/vnd.openxmlformats-officedocument.presentationml.notes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s/slide3.xml" ContentType="application/vnd.openxmlformats-officedocument.presentationml.slide+xml"/>
  <Override PartName="/ppt/diagrams/quickStyle1.xml" ContentType="application/vnd.openxmlformats-officedocument.drawingml.diagramStyl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9.xml" ContentType="application/vnd.openxmlformats-officedocument.presentationml.slide+xml"/>
  <Override PartName="/ppt/notesSlides/notesSlide16.xml" ContentType="application/vnd.openxmlformats-officedocument.presentationml.notesSlide+xml"/>
  <Override PartName="/ppt/slides/slide8.xml" ContentType="application/vnd.openxmlformats-officedocument.presentationml.slide+xml"/>
  <Override PartName="/customXml/itemProps2.xml" ContentType="application/vnd.openxmlformats-officedocument.customXmlProperties+xml"/>
  <Override PartName="/ppt/handoutMasters/handoutMaster1.xml" ContentType="application/vnd.openxmlformats-officedocument.presentationml.handoutMaster+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diagrams/colors2.xml" ContentType="application/vnd.openxmlformats-officedocument.drawingml.diagramColors+xml"/>
  <Override PartName="/ppt/slides/slide7.xml" ContentType="application/vnd.openxmlformats-officedocument.presentationml.slide+xml"/>
  <Override PartName="/ppt/theme/theme1.xml" ContentType="application/vnd.openxmlformats-officedocument.them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media/image13.jpg" ContentType="image/jpeg"/>
  <Override PartName="/ppt/notesSlides/notesSlide7.xml" ContentType="application/vnd.openxmlformats-officedocument.presentationml.notesSlide+xml"/>
  <Override PartName="/ppt/slides/slide1.xml" ContentType="application/vnd.openxmlformats-officedocument.presentationml.slide+xml"/>
  <Override PartName="/ppt/slides/slide12.xml" ContentType="application/vnd.openxmlformats-officedocument.presentationml.slide+xml"/>
  <Override PartName="/customXml/item2.xml" ContentType="application/xml"/>
  <Override PartName="/ppt/diagrams/layout2.xml" ContentType="application/vnd.openxmlformats-officedocument.drawingml.diagramLayout+xml"/>
  <Override PartName="/ppt/notesSlides/notesSlide12.xml" ContentType="application/vnd.openxmlformats-officedocument.presentationml.notesSlide+xml"/>
  <Override PartName="/ppt/presProps.xml" ContentType="application/vnd.openxmlformats-officedocument.presentationml.presProps+xml"/>
  <Override PartName="/ppt/diagrams/quickStyle2.xml" ContentType="application/vnd.openxmlformats-officedocument.drawingml.diagramStyle+xml"/>
  <Override PartName="/ppt/notesSlides/notesSlide3.xml" ContentType="application/vnd.openxmlformats-officedocument.presentationml.notesSlide+xml"/>
  <Override PartName="/ppt/slides/slide2.xml" ContentType="application/vnd.openxmlformats-officedocument.presentationml.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s/slide1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Lst>
  <p:notesMasterIdLst>
    <p:notesMasterId r:id="rId26"/>
  </p:notesMasterIdLst>
  <p:handoutMasterIdLst>
    <p:handoutMasterId r:id="rId27"/>
  </p:handoutMasterIdLst>
  <p:sldIdLst>
    <p:sldId id="447" r:id="rId5"/>
    <p:sldId id="453" r:id="rId6"/>
    <p:sldId id="449" r:id="rId7"/>
    <p:sldId id="452" r:id="rId8"/>
    <p:sldId id="451" r:id="rId9"/>
    <p:sldId id="442" r:id="rId10"/>
    <p:sldId id="450" r:id="rId11"/>
    <p:sldId id="444" r:id="rId12"/>
    <p:sldId id="445" r:id="rId13"/>
    <p:sldId id="461" r:id="rId14"/>
    <p:sldId id="462" r:id="rId15"/>
    <p:sldId id="448" r:id="rId16"/>
    <p:sldId id="440" r:id="rId17"/>
    <p:sldId id="454" r:id="rId18"/>
    <p:sldId id="455" r:id="rId19"/>
    <p:sldId id="456" r:id="rId20"/>
    <p:sldId id="457" r:id="rId21"/>
    <p:sldId id="458" r:id="rId22"/>
    <p:sldId id="459" r:id="rId23"/>
    <p:sldId id="460" r:id="rId24"/>
    <p:sldId id="438" r:id="rId25"/>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cy Slide Template" id="{2585008C-EC5A-409F-BF11-DE9C6962F91A}">
          <p14:sldIdLst>
            <p14:sldId id="447"/>
            <p14:sldId id="453"/>
            <p14:sldId id="449"/>
            <p14:sldId id="452"/>
            <p14:sldId id="451"/>
            <p14:sldId id="442"/>
            <p14:sldId id="450"/>
            <p14:sldId id="444"/>
            <p14:sldId id="445"/>
            <p14:sldId id="461"/>
            <p14:sldId id="462"/>
            <p14:sldId id="448"/>
            <p14:sldId id="440"/>
            <p14:sldId id="454"/>
            <p14:sldId id="455"/>
            <p14:sldId id="456"/>
            <p14:sldId id="457"/>
            <p14:sldId id="458"/>
            <p14:sldId id="459"/>
            <p14:sldId id="460"/>
            <p14:sldId id="438"/>
          </p14:sldIdLst>
        </p14:section>
        <p14:section name="Backup Slides" id="{00E6F5DA-0881-4B1A-BF23-0C6FC26294BB}">
          <p14:sldIdLst/>
        </p14:section>
      </p14:sectionLst>
    </p:ext>
    <p:ext uri="{EFAFB233-063F-42B5-8137-9DF3F51BA10A}">
      <p15:sldGuideLst xmlns:p15="http://schemas.microsoft.com/office/powerpoint/2012/main">
        <p15:guide id="1" orient="horz" pos="4176">
          <p15:clr>
            <a:srgbClr val="A4A3A4"/>
          </p15:clr>
        </p15:guide>
        <p15:guide id="2" pos="144">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insma, Elizabeth, CIV, DSS" initials="BECD" lastIdx="7" clrIdx="0">
    <p:extLst/>
  </p:cmAuthor>
  <p:cmAuthor id="2" name="Mardaga, Heather, CIV, DSS" initials="MHCD" lastIdx="1" clrIdx="1">
    <p:extLst/>
  </p:cmAuthor>
  <p:cmAuthor id="3" name="Bromelow, Kathleen, CTR, DSS" initials="KB" lastIdx="1" clrIdx="2">
    <p:extLst/>
  </p:cmAuthor>
  <p:cmAuthor id="4" name="McGovern, Cindy, CIV, DSS" initials="MCCD" lastIdx="4" clrIdx="3">
    <p:extLst>
      <p:ext uri="{19B8F6BF-5375-455C-9EA6-DF929625EA0E}">
        <p15:presenceInfo xmlns:p15="http://schemas.microsoft.com/office/powerpoint/2012/main" userId="McGovern, Cindy, CIV, D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D48"/>
    <a:srgbClr val="165975"/>
    <a:srgbClr val="DED4BB"/>
    <a:srgbClr val="E5D4AF"/>
    <a:srgbClr val="E6D5B0"/>
    <a:srgbClr val="DDD3BA"/>
    <a:srgbClr val="CFE1EA"/>
    <a:srgbClr val="C3D0D6"/>
    <a:srgbClr val="D1D7D9"/>
    <a:srgbClr val="4470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6937" autoAdjust="0"/>
  </p:normalViewPr>
  <p:slideViewPr>
    <p:cSldViewPr snapToGrid="0">
      <p:cViewPr>
        <p:scale>
          <a:sx n="70" d="100"/>
          <a:sy n="70" d="100"/>
        </p:scale>
        <p:origin x="932" y="-168"/>
      </p:cViewPr>
      <p:guideLst>
        <p:guide orient="horz" pos="4176"/>
        <p:guide pos="144"/>
      </p:guideLst>
    </p:cSldViewPr>
  </p:slideViewPr>
  <p:notesTextViewPr>
    <p:cViewPr>
      <p:scale>
        <a:sx n="1" d="1"/>
        <a:sy n="1" d="1"/>
      </p:scale>
      <p:origin x="0" y="0"/>
    </p:cViewPr>
  </p:notesTextViewPr>
  <p:sorterViewPr>
    <p:cViewPr>
      <p:scale>
        <a:sx n="47" d="100"/>
        <a:sy n="47" d="100"/>
      </p:scale>
      <p:origin x="0" y="0"/>
    </p:cViewPr>
  </p:sorterViewPr>
  <p:notesViewPr>
    <p:cSldViewPr snapToGrid="0">
      <p:cViewPr varScale="1">
        <p:scale>
          <a:sx n="79" d="100"/>
          <a:sy n="79" d="100"/>
        </p:scale>
        <p:origin x="-2592" y="-120"/>
      </p:cViewPr>
      <p:guideLst>
        <p:guide orient="horz" pos="2910"/>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C906C-8873-40BD-BE17-E8A2E905E417}" type="doc">
      <dgm:prSet loTypeId="urn:microsoft.com/office/officeart/2005/8/layout/hProcess9" loCatId="process" qsTypeId="urn:microsoft.com/office/officeart/2005/8/quickstyle/simple1" qsCatId="simple" csTypeId="urn:microsoft.com/office/officeart/2005/8/colors/accent0_2" csCatId="mainScheme" phldr="1"/>
      <dgm:spPr/>
    </dgm:pt>
    <dgm:pt modelId="{90D86E1D-7CA1-4A7A-BBDB-A50A4823B183}">
      <dgm:prSet phldrT="[Text]" custT="1"/>
      <dgm:spPr>
        <a:solidFill>
          <a:schemeClr val="accent5"/>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Identify Assets</a:t>
          </a:r>
          <a:endParaRPr lang="en-US" sz="2800" dirty="0">
            <a:solidFill>
              <a:schemeClr val="bg1"/>
            </a:solidFill>
            <a:latin typeface="Times New Roman" panose="02020603050405020304" pitchFamily="18" charset="0"/>
            <a:cs typeface="Times New Roman" panose="02020603050405020304" pitchFamily="18" charset="0"/>
          </a:endParaRPr>
        </a:p>
      </dgm:t>
    </dgm:pt>
    <dgm:pt modelId="{6E786E53-10B4-4E52-AF40-281376FB8800}" type="parTrans" cxnId="{60282560-2D1B-4FD2-BDD9-4DA22210504B}">
      <dgm:prSet/>
      <dgm:spPr/>
      <dgm:t>
        <a:bodyPr/>
        <a:lstStyle/>
        <a:p>
          <a:endParaRPr lang="en-US"/>
        </a:p>
      </dgm:t>
    </dgm:pt>
    <dgm:pt modelId="{0BFEA5DC-69AD-4705-99BF-FC6C3676C6A8}" type="sibTrans" cxnId="{60282560-2D1B-4FD2-BDD9-4DA22210504B}">
      <dgm:prSet/>
      <dgm:spPr/>
      <dgm:t>
        <a:bodyPr/>
        <a:lstStyle/>
        <a:p>
          <a:endParaRPr lang="en-US"/>
        </a:p>
      </dgm:t>
    </dgm:pt>
    <dgm:pt modelId="{09390FF8-B851-4195-AB2C-905441479A1C}">
      <dgm:prSet phldrT="[Text]" custT="1"/>
      <dgm:spPr>
        <a:solidFill>
          <a:schemeClr val="accent2"/>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Identify Security Controls</a:t>
          </a:r>
          <a:endParaRPr lang="en-US" sz="2800" dirty="0">
            <a:solidFill>
              <a:schemeClr val="bg1"/>
            </a:solidFill>
            <a:latin typeface="Times New Roman" panose="02020603050405020304" pitchFamily="18" charset="0"/>
            <a:cs typeface="Times New Roman" panose="02020603050405020304" pitchFamily="18" charset="0"/>
          </a:endParaRPr>
        </a:p>
      </dgm:t>
    </dgm:pt>
    <dgm:pt modelId="{431780E4-6897-4275-85A3-13AD2169540E}" type="parTrans" cxnId="{02DB803D-6C13-453A-A32E-4E0100430643}">
      <dgm:prSet/>
      <dgm:spPr/>
      <dgm:t>
        <a:bodyPr/>
        <a:lstStyle/>
        <a:p>
          <a:endParaRPr lang="en-US"/>
        </a:p>
      </dgm:t>
    </dgm:pt>
    <dgm:pt modelId="{A49B54BF-02A2-4E41-A36F-8F96BFFE87F5}" type="sibTrans" cxnId="{02DB803D-6C13-453A-A32E-4E0100430643}">
      <dgm:prSet/>
      <dgm:spPr/>
      <dgm:t>
        <a:bodyPr/>
        <a:lstStyle/>
        <a:p>
          <a:endParaRPr lang="en-US"/>
        </a:p>
      </dgm:t>
    </dgm:pt>
    <dgm:pt modelId="{49A199E6-22F7-4FE6-8DC8-8333AFE23383}">
      <dgm:prSet phldrT="[Text]" custT="1"/>
      <dgm:spPr>
        <a:solidFill>
          <a:schemeClr val="tx2"/>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Leverage 12x13 Matrix</a:t>
          </a:r>
          <a:endParaRPr lang="en-US" sz="2800" dirty="0">
            <a:solidFill>
              <a:schemeClr val="bg1"/>
            </a:solidFill>
            <a:latin typeface="Times New Roman" panose="02020603050405020304" pitchFamily="18" charset="0"/>
            <a:cs typeface="Times New Roman" panose="02020603050405020304" pitchFamily="18" charset="0"/>
          </a:endParaRPr>
        </a:p>
      </dgm:t>
    </dgm:pt>
    <dgm:pt modelId="{4ACE4E43-438A-4965-8900-EF8B3548DCBE}" type="parTrans" cxnId="{F99F2496-7A69-4699-B67F-9492DA45CFFD}">
      <dgm:prSet/>
      <dgm:spPr/>
      <dgm:t>
        <a:bodyPr/>
        <a:lstStyle/>
        <a:p>
          <a:endParaRPr lang="en-US"/>
        </a:p>
      </dgm:t>
    </dgm:pt>
    <dgm:pt modelId="{B923DDB6-62D6-4F09-B42F-3E3BDBF2874C}" type="sibTrans" cxnId="{F99F2496-7A69-4699-B67F-9492DA45CFFD}">
      <dgm:prSet/>
      <dgm:spPr/>
      <dgm:t>
        <a:bodyPr/>
        <a:lstStyle/>
        <a:p>
          <a:endParaRPr lang="en-US"/>
        </a:p>
      </dgm:t>
    </dgm:pt>
    <dgm:pt modelId="{D4DB4F82-6EA5-4DD7-8E9A-98F1895D008A}">
      <dgm:prSet custT="1"/>
      <dgm:spPr>
        <a:solidFill>
          <a:schemeClr val="accent6"/>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Review Business Processes</a:t>
          </a:r>
          <a:endParaRPr lang="en-US" sz="2800" dirty="0">
            <a:solidFill>
              <a:schemeClr val="bg1"/>
            </a:solidFill>
            <a:latin typeface="Times New Roman" panose="02020603050405020304" pitchFamily="18" charset="0"/>
            <a:cs typeface="Times New Roman" panose="02020603050405020304" pitchFamily="18" charset="0"/>
          </a:endParaRPr>
        </a:p>
      </dgm:t>
    </dgm:pt>
    <dgm:pt modelId="{671CE6C7-1E39-4BC3-93BB-E96F7D957D97}" type="parTrans" cxnId="{BE34949F-510D-47AA-A024-6CE5C0A73D30}">
      <dgm:prSet/>
      <dgm:spPr/>
      <dgm:t>
        <a:bodyPr/>
        <a:lstStyle/>
        <a:p>
          <a:endParaRPr lang="en-US"/>
        </a:p>
      </dgm:t>
    </dgm:pt>
    <dgm:pt modelId="{15165297-C76F-4233-821D-AAF797C1C1BE}" type="sibTrans" cxnId="{BE34949F-510D-47AA-A024-6CE5C0A73D30}">
      <dgm:prSet/>
      <dgm:spPr/>
      <dgm:t>
        <a:bodyPr/>
        <a:lstStyle/>
        <a:p>
          <a:endParaRPr lang="en-US"/>
        </a:p>
      </dgm:t>
    </dgm:pt>
    <dgm:pt modelId="{54D702E8-9D69-456C-ABD5-1788FA417E65}" type="pres">
      <dgm:prSet presAssocID="{65BC906C-8873-40BD-BE17-E8A2E905E417}" presName="CompostProcess" presStyleCnt="0">
        <dgm:presLayoutVars>
          <dgm:dir/>
          <dgm:resizeHandles val="exact"/>
        </dgm:presLayoutVars>
      </dgm:prSet>
      <dgm:spPr/>
    </dgm:pt>
    <dgm:pt modelId="{737F2C4C-C76D-441F-AD2F-D55705234622}" type="pres">
      <dgm:prSet presAssocID="{65BC906C-8873-40BD-BE17-E8A2E905E417}" presName="arrow" presStyleLbl="bgShp" presStyleIdx="0" presStyleCnt="1"/>
      <dgm:spPr>
        <a:noFill/>
        <a:ln>
          <a:solidFill>
            <a:schemeClr val="accent1"/>
          </a:solidFill>
        </a:ln>
      </dgm:spPr>
    </dgm:pt>
    <dgm:pt modelId="{58580524-49B0-4F63-A33C-18BB73253C74}" type="pres">
      <dgm:prSet presAssocID="{65BC906C-8873-40BD-BE17-E8A2E905E417}" presName="linearProcess" presStyleCnt="0"/>
      <dgm:spPr/>
    </dgm:pt>
    <dgm:pt modelId="{E4DD3766-C232-47C8-9A67-6E4B273BEC53}" type="pres">
      <dgm:prSet presAssocID="{90D86E1D-7CA1-4A7A-BBDB-A50A4823B183}" presName="textNode" presStyleLbl="node1" presStyleIdx="0" presStyleCnt="4">
        <dgm:presLayoutVars>
          <dgm:bulletEnabled val="1"/>
        </dgm:presLayoutVars>
      </dgm:prSet>
      <dgm:spPr/>
      <dgm:t>
        <a:bodyPr/>
        <a:lstStyle/>
        <a:p>
          <a:endParaRPr lang="en-US"/>
        </a:p>
      </dgm:t>
    </dgm:pt>
    <dgm:pt modelId="{5536E78F-7269-4D92-AE44-947131F28DA3}" type="pres">
      <dgm:prSet presAssocID="{0BFEA5DC-69AD-4705-99BF-FC6C3676C6A8}" presName="sibTrans" presStyleCnt="0"/>
      <dgm:spPr/>
    </dgm:pt>
    <dgm:pt modelId="{89623C0C-F7EE-40EC-BEE5-0DA0C67ECCE8}" type="pres">
      <dgm:prSet presAssocID="{D4DB4F82-6EA5-4DD7-8E9A-98F1895D008A}" presName="textNode" presStyleLbl="node1" presStyleIdx="1" presStyleCnt="4">
        <dgm:presLayoutVars>
          <dgm:bulletEnabled val="1"/>
        </dgm:presLayoutVars>
      </dgm:prSet>
      <dgm:spPr/>
      <dgm:t>
        <a:bodyPr/>
        <a:lstStyle/>
        <a:p>
          <a:endParaRPr lang="en-US"/>
        </a:p>
      </dgm:t>
    </dgm:pt>
    <dgm:pt modelId="{428C5161-7A12-4CAD-BFE5-D3016D1D0D92}" type="pres">
      <dgm:prSet presAssocID="{15165297-C76F-4233-821D-AAF797C1C1BE}" presName="sibTrans" presStyleCnt="0"/>
      <dgm:spPr/>
    </dgm:pt>
    <dgm:pt modelId="{5385DB7D-0CBA-42D7-95B3-ECEAE83CBB88}" type="pres">
      <dgm:prSet presAssocID="{09390FF8-B851-4195-AB2C-905441479A1C}" presName="textNode" presStyleLbl="node1" presStyleIdx="2" presStyleCnt="4">
        <dgm:presLayoutVars>
          <dgm:bulletEnabled val="1"/>
        </dgm:presLayoutVars>
      </dgm:prSet>
      <dgm:spPr/>
      <dgm:t>
        <a:bodyPr/>
        <a:lstStyle/>
        <a:p>
          <a:endParaRPr lang="en-US"/>
        </a:p>
      </dgm:t>
    </dgm:pt>
    <dgm:pt modelId="{BBEEDFDF-CABD-4911-872C-BDEB5ADE3081}" type="pres">
      <dgm:prSet presAssocID="{A49B54BF-02A2-4E41-A36F-8F96BFFE87F5}" presName="sibTrans" presStyleCnt="0"/>
      <dgm:spPr/>
    </dgm:pt>
    <dgm:pt modelId="{320D2E93-E9E7-4848-8B7F-4542E6D138C3}" type="pres">
      <dgm:prSet presAssocID="{49A199E6-22F7-4FE6-8DC8-8333AFE23383}" presName="textNode" presStyleLbl="node1" presStyleIdx="3" presStyleCnt="4">
        <dgm:presLayoutVars>
          <dgm:bulletEnabled val="1"/>
        </dgm:presLayoutVars>
      </dgm:prSet>
      <dgm:spPr/>
      <dgm:t>
        <a:bodyPr/>
        <a:lstStyle/>
        <a:p>
          <a:endParaRPr lang="en-US"/>
        </a:p>
      </dgm:t>
    </dgm:pt>
  </dgm:ptLst>
  <dgm:cxnLst>
    <dgm:cxn modelId="{43ECFD58-2E73-4ACE-9CF8-863B25C8C55F}" type="presOf" srcId="{49A199E6-22F7-4FE6-8DC8-8333AFE23383}" destId="{320D2E93-E9E7-4848-8B7F-4542E6D138C3}" srcOrd="0" destOrd="0" presId="urn:microsoft.com/office/officeart/2005/8/layout/hProcess9"/>
    <dgm:cxn modelId="{02DB803D-6C13-453A-A32E-4E0100430643}" srcId="{65BC906C-8873-40BD-BE17-E8A2E905E417}" destId="{09390FF8-B851-4195-AB2C-905441479A1C}" srcOrd="2" destOrd="0" parTransId="{431780E4-6897-4275-85A3-13AD2169540E}" sibTransId="{A49B54BF-02A2-4E41-A36F-8F96BFFE87F5}"/>
    <dgm:cxn modelId="{AB18D391-47BE-45D2-AE20-281804AD6F52}" type="presOf" srcId="{D4DB4F82-6EA5-4DD7-8E9A-98F1895D008A}" destId="{89623C0C-F7EE-40EC-BEE5-0DA0C67ECCE8}" srcOrd="0" destOrd="0" presId="urn:microsoft.com/office/officeart/2005/8/layout/hProcess9"/>
    <dgm:cxn modelId="{0244E694-442D-4381-B621-11F8A7A4C37E}" type="presOf" srcId="{65BC906C-8873-40BD-BE17-E8A2E905E417}" destId="{54D702E8-9D69-456C-ABD5-1788FA417E65}" srcOrd="0" destOrd="0" presId="urn:microsoft.com/office/officeart/2005/8/layout/hProcess9"/>
    <dgm:cxn modelId="{60282560-2D1B-4FD2-BDD9-4DA22210504B}" srcId="{65BC906C-8873-40BD-BE17-E8A2E905E417}" destId="{90D86E1D-7CA1-4A7A-BBDB-A50A4823B183}" srcOrd="0" destOrd="0" parTransId="{6E786E53-10B4-4E52-AF40-281376FB8800}" sibTransId="{0BFEA5DC-69AD-4705-99BF-FC6C3676C6A8}"/>
    <dgm:cxn modelId="{F99F2496-7A69-4699-B67F-9492DA45CFFD}" srcId="{65BC906C-8873-40BD-BE17-E8A2E905E417}" destId="{49A199E6-22F7-4FE6-8DC8-8333AFE23383}" srcOrd="3" destOrd="0" parTransId="{4ACE4E43-438A-4965-8900-EF8B3548DCBE}" sibTransId="{B923DDB6-62D6-4F09-B42F-3E3BDBF2874C}"/>
    <dgm:cxn modelId="{80AAA270-39FC-4812-BA43-9BD62F249136}" type="presOf" srcId="{09390FF8-B851-4195-AB2C-905441479A1C}" destId="{5385DB7D-0CBA-42D7-95B3-ECEAE83CBB88}" srcOrd="0" destOrd="0" presId="urn:microsoft.com/office/officeart/2005/8/layout/hProcess9"/>
    <dgm:cxn modelId="{BE34949F-510D-47AA-A024-6CE5C0A73D30}" srcId="{65BC906C-8873-40BD-BE17-E8A2E905E417}" destId="{D4DB4F82-6EA5-4DD7-8E9A-98F1895D008A}" srcOrd="1" destOrd="0" parTransId="{671CE6C7-1E39-4BC3-93BB-E96F7D957D97}" sibTransId="{15165297-C76F-4233-821D-AAF797C1C1BE}"/>
    <dgm:cxn modelId="{3E40BB3E-E74C-4603-8D69-2EAE12F8DE9E}" type="presOf" srcId="{90D86E1D-7CA1-4A7A-BBDB-A50A4823B183}" destId="{E4DD3766-C232-47C8-9A67-6E4B273BEC53}" srcOrd="0" destOrd="0" presId="urn:microsoft.com/office/officeart/2005/8/layout/hProcess9"/>
    <dgm:cxn modelId="{6EBC6A95-93C8-4844-947A-A3B62DB6FD49}" type="presParOf" srcId="{54D702E8-9D69-456C-ABD5-1788FA417E65}" destId="{737F2C4C-C76D-441F-AD2F-D55705234622}" srcOrd="0" destOrd="0" presId="urn:microsoft.com/office/officeart/2005/8/layout/hProcess9"/>
    <dgm:cxn modelId="{1E26FCDD-21F6-46C4-B6E0-16F3AFE18DF9}" type="presParOf" srcId="{54D702E8-9D69-456C-ABD5-1788FA417E65}" destId="{58580524-49B0-4F63-A33C-18BB73253C74}" srcOrd="1" destOrd="0" presId="urn:microsoft.com/office/officeart/2005/8/layout/hProcess9"/>
    <dgm:cxn modelId="{DA1A3F44-2E52-445C-BA26-6D97261025BE}" type="presParOf" srcId="{58580524-49B0-4F63-A33C-18BB73253C74}" destId="{E4DD3766-C232-47C8-9A67-6E4B273BEC53}" srcOrd="0" destOrd="0" presId="urn:microsoft.com/office/officeart/2005/8/layout/hProcess9"/>
    <dgm:cxn modelId="{432FDA93-F428-4F10-BAAE-8B1B467C17A3}" type="presParOf" srcId="{58580524-49B0-4F63-A33C-18BB73253C74}" destId="{5536E78F-7269-4D92-AE44-947131F28DA3}" srcOrd="1" destOrd="0" presId="urn:microsoft.com/office/officeart/2005/8/layout/hProcess9"/>
    <dgm:cxn modelId="{0ABB44D0-71E5-49B4-9BDD-FC6C0A2D7A3A}" type="presParOf" srcId="{58580524-49B0-4F63-A33C-18BB73253C74}" destId="{89623C0C-F7EE-40EC-BEE5-0DA0C67ECCE8}" srcOrd="2" destOrd="0" presId="urn:microsoft.com/office/officeart/2005/8/layout/hProcess9"/>
    <dgm:cxn modelId="{2CC197E0-7A31-4D66-9305-43B8706175F4}" type="presParOf" srcId="{58580524-49B0-4F63-A33C-18BB73253C74}" destId="{428C5161-7A12-4CAD-BFE5-D3016D1D0D92}" srcOrd="3" destOrd="0" presId="urn:microsoft.com/office/officeart/2005/8/layout/hProcess9"/>
    <dgm:cxn modelId="{2502706A-58A2-4074-83E5-449771EB9AAF}" type="presParOf" srcId="{58580524-49B0-4F63-A33C-18BB73253C74}" destId="{5385DB7D-0CBA-42D7-95B3-ECEAE83CBB88}" srcOrd="4" destOrd="0" presId="urn:microsoft.com/office/officeart/2005/8/layout/hProcess9"/>
    <dgm:cxn modelId="{65BC0E63-F0B5-489D-8CE6-F955DEFAECA8}" type="presParOf" srcId="{58580524-49B0-4F63-A33C-18BB73253C74}" destId="{BBEEDFDF-CABD-4911-872C-BDEB5ADE3081}" srcOrd="5" destOrd="0" presId="urn:microsoft.com/office/officeart/2005/8/layout/hProcess9"/>
    <dgm:cxn modelId="{E7FB0E28-F18A-42C5-B57C-BF0544B4E750}" type="presParOf" srcId="{58580524-49B0-4F63-A33C-18BB73253C74}" destId="{320D2E93-E9E7-4848-8B7F-4542E6D138C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FFF3A-9334-4A8F-987D-EC12CDA5B156}"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3EB26DD3-FC5F-41E8-9EF2-DBFAE8E433E2}">
      <dgm:prSet phldrT="[Text]" custT="1">
        <dgm:style>
          <a:lnRef idx="2">
            <a:schemeClr val="accent2"/>
          </a:lnRef>
          <a:fillRef idx="1">
            <a:schemeClr val="lt1"/>
          </a:fillRef>
          <a:effectRef idx="0">
            <a:schemeClr val="accent2"/>
          </a:effectRef>
          <a:fontRef idx="minor">
            <a:schemeClr val="dk1"/>
          </a:fontRef>
        </dgm:style>
      </dgm:prSet>
      <dgm:spPr>
        <a:noFill/>
      </dgm:spPr>
      <dgm:t>
        <a:bodyPr/>
        <a:lstStyle/>
        <a:p>
          <a:r>
            <a:rPr lang="en-US" sz="2000" dirty="0" smtClean="0">
              <a:latin typeface="Times New Roman" panose="02020603050405020304" pitchFamily="18" charset="0"/>
              <a:cs typeface="Times New Roman" panose="02020603050405020304" pitchFamily="18" charset="0"/>
            </a:rPr>
            <a:t>People</a:t>
          </a:r>
          <a:endParaRPr lang="en-US" sz="2000" dirty="0">
            <a:latin typeface="Times New Roman" panose="02020603050405020304" pitchFamily="18" charset="0"/>
            <a:cs typeface="Times New Roman" panose="02020603050405020304" pitchFamily="18" charset="0"/>
          </a:endParaRPr>
        </a:p>
      </dgm:t>
    </dgm:pt>
    <dgm:pt modelId="{06EBF619-BB12-4329-8538-2D1979354547}" type="parTrans" cxnId="{2795CE92-93CA-48AD-BE9F-288C241B001C}">
      <dgm:prSet/>
      <dgm:spPr/>
      <dgm:t>
        <a:bodyPr/>
        <a:lstStyle/>
        <a:p>
          <a:endParaRPr lang="en-US"/>
        </a:p>
      </dgm:t>
    </dgm:pt>
    <dgm:pt modelId="{89A5F84C-630F-4ABF-8C41-53F63CD05F2F}" type="sibTrans" cxnId="{2795CE92-93CA-48AD-BE9F-288C241B001C}">
      <dgm:prSet/>
      <dgm:spPr/>
      <dgm:t>
        <a:bodyPr/>
        <a:lstStyle/>
        <a:p>
          <a:endParaRPr lang="en-US"/>
        </a:p>
      </dgm:t>
    </dgm:pt>
    <dgm:pt modelId="{58A12B72-3E0C-401F-B758-6510E37437F8}">
      <dgm:prSet custT="1">
        <dgm:style>
          <a:lnRef idx="2">
            <a:schemeClr val="accent1"/>
          </a:lnRef>
          <a:fillRef idx="1">
            <a:schemeClr val="lt1"/>
          </a:fillRef>
          <a:effectRef idx="0">
            <a:schemeClr val="accent1"/>
          </a:effectRef>
          <a:fontRef idx="minor">
            <a:schemeClr val="dk1"/>
          </a:fontRef>
        </dgm:style>
      </dgm:prSet>
      <dgm:spPr>
        <a:noFill/>
      </dgm:spPr>
      <dgm:t>
        <a:bodyPr/>
        <a:lstStyle/>
        <a:p>
          <a:r>
            <a:rPr lang="en-US" sz="2000" dirty="0" smtClean="0">
              <a:latin typeface="Times New Roman" panose="02020603050405020304" pitchFamily="18" charset="0"/>
              <a:cs typeface="Times New Roman" panose="02020603050405020304" pitchFamily="18" charset="0"/>
            </a:rPr>
            <a:t>Information</a:t>
          </a:r>
          <a:endParaRPr lang="en-US" sz="2000" dirty="0">
            <a:latin typeface="Times New Roman" panose="02020603050405020304" pitchFamily="18" charset="0"/>
            <a:cs typeface="Times New Roman" panose="02020603050405020304" pitchFamily="18" charset="0"/>
          </a:endParaRPr>
        </a:p>
      </dgm:t>
    </dgm:pt>
    <dgm:pt modelId="{DBA36087-690E-4962-9F38-430F1C197ED2}" type="parTrans" cxnId="{D4A8862E-DB76-4ACC-BDAD-7E8E3742DF7C}">
      <dgm:prSet/>
      <dgm:spPr/>
      <dgm:t>
        <a:bodyPr/>
        <a:lstStyle/>
        <a:p>
          <a:endParaRPr lang="en-US"/>
        </a:p>
      </dgm:t>
    </dgm:pt>
    <dgm:pt modelId="{D4F5E8AF-3568-4F80-B3A3-A3545F784ABD}" type="sibTrans" cxnId="{D4A8862E-DB76-4ACC-BDAD-7E8E3742DF7C}">
      <dgm:prSet/>
      <dgm:spPr/>
      <dgm:t>
        <a:bodyPr/>
        <a:lstStyle/>
        <a:p>
          <a:endParaRPr lang="en-US"/>
        </a:p>
      </dgm:t>
    </dgm:pt>
    <dgm:pt modelId="{F41CFE4D-0F23-48CB-99B3-F664AD00450B}">
      <dgm:prSet custT="1">
        <dgm:style>
          <a:lnRef idx="2">
            <a:schemeClr val="accent4"/>
          </a:lnRef>
          <a:fillRef idx="1">
            <a:schemeClr val="lt1"/>
          </a:fillRef>
          <a:effectRef idx="0">
            <a:schemeClr val="accent4"/>
          </a:effectRef>
          <a:fontRef idx="minor">
            <a:schemeClr val="dk1"/>
          </a:fontRef>
        </dgm:style>
      </dgm:prSet>
      <dgm:spPr>
        <a:noFill/>
      </dgm:spPr>
      <dgm:t>
        <a:bodyPr/>
        <a:lstStyle/>
        <a:p>
          <a:r>
            <a:rPr lang="en-US" sz="2000" dirty="0" smtClean="0">
              <a:latin typeface="Times New Roman" panose="02020603050405020304" pitchFamily="18" charset="0"/>
              <a:cs typeface="Times New Roman" panose="02020603050405020304" pitchFamily="18" charset="0"/>
            </a:rPr>
            <a:t>Equipment</a:t>
          </a:r>
          <a:endParaRPr lang="en-US" sz="2000" dirty="0">
            <a:latin typeface="Times New Roman" panose="02020603050405020304" pitchFamily="18" charset="0"/>
            <a:cs typeface="Times New Roman" panose="02020603050405020304" pitchFamily="18" charset="0"/>
          </a:endParaRPr>
        </a:p>
      </dgm:t>
    </dgm:pt>
    <dgm:pt modelId="{04F61619-4AE2-4113-B2F2-D519FCB81EAC}" type="parTrans" cxnId="{E21C1A96-8309-485F-AEFC-4911F025A571}">
      <dgm:prSet/>
      <dgm:spPr/>
      <dgm:t>
        <a:bodyPr/>
        <a:lstStyle/>
        <a:p>
          <a:endParaRPr lang="en-US"/>
        </a:p>
      </dgm:t>
    </dgm:pt>
    <dgm:pt modelId="{90DBBBC9-5613-4499-A75E-FD95DB3CA62D}" type="sibTrans" cxnId="{E21C1A96-8309-485F-AEFC-4911F025A571}">
      <dgm:prSet/>
      <dgm:spPr/>
      <dgm:t>
        <a:bodyPr/>
        <a:lstStyle/>
        <a:p>
          <a:endParaRPr lang="en-US"/>
        </a:p>
      </dgm:t>
    </dgm:pt>
    <dgm:pt modelId="{CC0BB30D-D660-4E68-A845-1389D7414714}">
      <dgm:prSet custT="1">
        <dgm:style>
          <a:lnRef idx="2">
            <a:schemeClr val="accent5"/>
          </a:lnRef>
          <a:fillRef idx="1">
            <a:schemeClr val="lt1"/>
          </a:fillRef>
          <a:effectRef idx="0">
            <a:schemeClr val="accent5"/>
          </a:effectRef>
          <a:fontRef idx="minor">
            <a:schemeClr val="dk1"/>
          </a:fontRef>
        </dgm:style>
      </dgm:prSet>
      <dgm:spPr>
        <a:noFill/>
      </dgm:spPr>
      <dgm:t>
        <a:bodyPr/>
        <a:lstStyle/>
        <a:p>
          <a:r>
            <a:rPr lang="en-US" sz="2000" dirty="0" smtClean="0">
              <a:latin typeface="Times New Roman" panose="02020603050405020304" pitchFamily="18" charset="0"/>
              <a:cs typeface="Times New Roman" panose="02020603050405020304" pitchFamily="18" charset="0"/>
            </a:rPr>
            <a:t>Facilities</a:t>
          </a:r>
          <a:endParaRPr lang="en-US" sz="2000" dirty="0">
            <a:latin typeface="Times New Roman" panose="02020603050405020304" pitchFamily="18" charset="0"/>
            <a:cs typeface="Times New Roman" panose="02020603050405020304" pitchFamily="18" charset="0"/>
          </a:endParaRPr>
        </a:p>
      </dgm:t>
    </dgm:pt>
    <dgm:pt modelId="{C8D7496E-7AB6-4E3C-863C-D45B70C71A59}" type="parTrans" cxnId="{CD6DD895-2DDA-41A4-B8ED-8B69093C0392}">
      <dgm:prSet/>
      <dgm:spPr/>
      <dgm:t>
        <a:bodyPr/>
        <a:lstStyle/>
        <a:p>
          <a:endParaRPr lang="en-US"/>
        </a:p>
      </dgm:t>
    </dgm:pt>
    <dgm:pt modelId="{FB8A6D86-3973-4C0C-BD75-D9C4E1AED669}" type="sibTrans" cxnId="{CD6DD895-2DDA-41A4-B8ED-8B69093C0392}">
      <dgm:prSet/>
      <dgm:spPr/>
      <dgm:t>
        <a:bodyPr/>
        <a:lstStyle/>
        <a:p>
          <a:endParaRPr lang="en-US"/>
        </a:p>
      </dgm:t>
    </dgm:pt>
    <dgm:pt modelId="{AE375349-383D-4037-AD9C-4DA48EC2DBBE}">
      <dgm:prSet custT="1">
        <dgm:style>
          <a:lnRef idx="2">
            <a:schemeClr val="accent6"/>
          </a:lnRef>
          <a:fillRef idx="1">
            <a:schemeClr val="lt1"/>
          </a:fillRef>
          <a:effectRef idx="0">
            <a:schemeClr val="accent6"/>
          </a:effectRef>
          <a:fontRef idx="minor">
            <a:schemeClr val="dk1"/>
          </a:fontRef>
        </dgm:style>
      </dgm:prSet>
      <dgm:spPr>
        <a:noFill/>
      </dgm:spPr>
      <dgm:t>
        <a:bodyPr/>
        <a:lstStyle/>
        <a:p>
          <a:r>
            <a:rPr lang="en-US" sz="2000" dirty="0" smtClean="0">
              <a:latin typeface="Times New Roman" panose="02020603050405020304" pitchFamily="18" charset="0"/>
              <a:cs typeface="Times New Roman" panose="02020603050405020304" pitchFamily="18" charset="0"/>
            </a:rPr>
            <a:t>Activities</a:t>
          </a:r>
          <a:endParaRPr lang="en-US" sz="2000" dirty="0">
            <a:latin typeface="Times New Roman" panose="02020603050405020304" pitchFamily="18" charset="0"/>
            <a:cs typeface="Times New Roman" panose="02020603050405020304" pitchFamily="18" charset="0"/>
          </a:endParaRPr>
        </a:p>
      </dgm:t>
    </dgm:pt>
    <dgm:pt modelId="{68961C3F-7CC1-422B-A56C-BC9D7A1EF625}" type="parTrans" cxnId="{AFA0FF77-9CF8-46D6-A874-2C631D40CDFD}">
      <dgm:prSet/>
      <dgm:spPr/>
      <dgm:t>
        <a:bodyPr/>
        <a:lstStyle/>
        <a:p>
          <a:endParaRPr lang="en-US"/>
        </a:p>
      </dgm:t>
    </dgm:pt>
    <dgm:pt modelId="{9DBDA8E5-93F1-45BE-92A7-471D134EFAB0}" type="sibTrans" cxnId="{AFA0FF77-9CF8-46D6-A874-2C631D40CDFD}">
      <dgm:prSet/>
      <dgm:spPr/>
      <dgm:t>
        <a:bodyPr/>
        <a:lstStyle/>
        <a:p>
          <a:endParaRPr lang="en-US"/>
        </a:p>
      </dgm:t>
    </dgm:pt>
    <dgm:pt modelId="{5FC520BB-72B8-485A-9D72-709EC1908069}">
      <dgm:prSet custT="1">
        <dgm:style>
          <a:lnRef idx="2">
            <a:schemeClr val="dk1"/>
          </a:lnRef>
          <a:fillRef idx="1">
            <a:schemeClr val="lt1"/>
          </a:fillRef>
          <a:effectRef idx="0">
            <a:schemeClr val="dk1"/>
          </a:effectRef>
          <a:fontRef idx="minor">
            <a:schemeClr val="dk1"/>
          </a:fontRef>
        </dgm:style>
      </dgm:prSet>
      <dgm:spPr>
        <a:noFill/>
        <a:ln>
          <a:solidFill>
            <a:srgbClr val="E38A83"/>
          </a:solidFill>
        </a:ln>
      </dgm:spPr>
      <dgm:t>
        <a:bodyPr/>
        <a:lstStyle/>
        <a:p>
          <a:r>
            <a:rPr lang="en-US" sz="2000" dirty="0" smtClean="0">
              <a:latin typeface="Times New Roman" panose="02020603050405020304" pitchFamily="18" charset="0"/>
              <a:cs typeface="Times New Roman" panose="02020603050405020304" pitchFamily="18" charset="0"/>
            </a:rPr>
            <a:t>Suppliers</a:t>
          </a:r>
          <a:endParaRPr lang="en-US" sz="2000" dirty="0">
            <a:latin typeface="Times New Roman" panose="02020603050405020304" pitchFamily="18" charset="0"/>
            <a:cs typeface="Times New Roman" panose="02020603050405020304" pitchFamily="18" charset="0"/>
          </a:endParaRPr>
        </a:p>
      </dgm:t>
    </dgm:pt>
    <dgm:pt modelId="{39D33CAB-EF87-4534-BF21-8AFF198A5C9E}" type="parTrans" cxnId="{9F7A3CC4-BEF4-4CF8-8678-F85797DBAB2B}">
      <dgm:prSet/>
      <dgm:spPr/>
      <dgm:t>
        <a:bodyPr/>
        <a:lstStyle/>
        <a:p>
          <a:endParaRPr lang="en-US"/>
        </a:p>
      </dgm:t>
    </dgm:pt>
    <dgm:pt modelId="{FFF4C87F-6559-4BD9-B988-009A771C1D50}" type="sibTrans" cxnId="{9F7A3CC4-BEF4-4CF8-8678-F85797DBAB2B}">
      <dgm:prSet/>
      <dgm:spPr/>
      <dgm:t>
        <a:bodyPr/>
        <a:lstStyle/>
        <a:p>
          <a:endParaRPr lang="en-US"/>
        </a:p>
      </dgm:t>
    </dgm:pt>
    <dgm:pt modelId="{10D4E170-92D4-4A64-9D88-7941DEFA2D9B}">
      <dgm:prSet custT="1"/>
      <dgm:spPr>
        <a:noFill/>
        <a:ln>
          <a:solidFill>
            <a:schemeClr val="tx2">
              <a:lumMod val="40000"/>
              <a:lumOff val="60000"/>
            </a:schemeClr>
          </a:solidFill>
        </a:ln>
      </dgm:spPr>
      <dgm:t>
        <a:bodyPr/>
        <a:lstStyle/>
        <a:p>
          <a:r>
            <a:rPr lang="en-US" sz="2000" dirty="0" smtClean="0">
              <a:solidFill>
                <a:sysClr val="windowText" lastClr="000000"/>
              </a:solidFill>
              <a:latin typeface="Times New Roman" panose="02020603050405020304" pitchFamily="18" charset="0"/>
              <a:cs typeface="Times New Roman" panose="02020603050405020304" pitchFamily="18" charset="0"/>
            </a:rPr>
            <a:t>Operations</a:t>
          </a:r>
          <a:endParaRPr lang="en-US" sz="2000" dirty="0">
            <a:solidFill>
              <a:sysClr val="windowText" lastClr="000000"/>
            </a:solidFill>
            <a:latin typeface="Times New Roman" panose="02020603050405020304" pitchFamily="18" charset="0"/>
            <a:cs typeface="Times New Roman" panose="02020603050405020304" pitchFamily="18" charset="0"/>
          </a:endParaRPr>
        </a:p>
      </dgm:t>
    </dgm:pt>
    <dgm:pt modelId="{D6270E45-904B-4838-8B73-90B19FA59953}" type="parTrans" cxnId="{7E51260E-F20A-40C3-B110-9DB0126F01D9}">
      <dgm:prSet/>
      <dgm:spPr/>
      <dgm:t>
        <a:bodyPr/>
        <a:lstStyle/>
        <a:p>
          <a:endParaRPr lang="en-US"/>
        </a:p>
      </dgm:t>
    </dgm:pt>
    <dgm:pt modelId="{FDCC9630-FF98-4331-BE87-B4C86A0E42BD}" type="sibTrans" cxnId="{7E51260E-F20A-40C3-B110-9DB0126F01D9}">
      <dgm:prSet/>
      <dgm:spPr/>
      <dgm:t>
        <a:bodyPr/>
        <a:lstStyle/>
        <a:p>
          <a:endParaRPr lang="en-US"/>
        </a:p>
      </dgm:t>
    </dgm:pt>
    <dgm:pt modelId="{C81E450D-7BB2-438F-B236-3A9B3BF5C06D}" type="pres">
      <dgm:prSet presAssocID="{1B2FFF3A-9334-4A8F-987D-EC12CDA5B156}" presName="linearFlow" presStyleCnt="0">
        <dgm:presLayoutVars>
          <dgm:dir/>
          <dgm:resizeHandles val="exact"/>
        </dgm:presLayoutVars>
      </dgm:prSet>
      <dgm:spPr/>
      <dgm:t>
        <a:bodyPr/>
        <a:lstStyle/>
        <a:p>
          <a:endParaRPr lang="en-US"/>
        </a:p>
      </dgm:t>
    </dgm:pt>
    <dgm:pt modelId="{DB3CCF77-5D55-4385-AE24-A39C030CEDA0}" type="pres">
      <dgm:prSet presAssocID="{3EB26DD3-FC5F-41E8-9EF2-DBFAE8E433E2}" presName="composite" presStyleCnt="0"/>
      <dgm:spPr/>
    </dgm:pt>
    <dgm:pt modelId="{9E7A064A-4952-4178-AECA-6529E59F1582}" type="pres">
      <dgm:prSet presAssocID="{3EB26DD3-FC5F-41E8-9EF2-DBFAE8E433E2}" presName="imgShp" presStyleLbl="fgImgPlace1" presStyleIdx="0" presStyleCnt="7"/>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F8CFB30D-E503-44FE-AC4D-4C3ED466E80E}" type="pres">
      <dgm:prSet presAssocID="{3EB26DD3-FC5F-41E8-9EF2-DBFAE8E433E2}" presName="txShp" presStyleLbl="node1" presStyleIdx="0" presStyleCnt="7" custScaleX="83193">
        <dgm:presLayoutVars>
          <dgm:bulletEnabled val="1"/>
        </dgm:presLayoutVars>
      </dgm:prSet>
      <dgm:spPr/>
      <dgm:t>
        <a:bodyPr/>
        <a:lstStyle/>
        <a:p>
          <a:endParaRPr lang="en-US"/>
        </a:p>
      </dgm:t>
    </dgm:pt>
    <dgm:pt modelId="{164B3E90-BA93-484A-AE46-B3F73059D41D}" type="pres">
      <dgm:prSet presAssocID="{89A5F84C-630F-4ABF-8C41-53F63CD05F2F}" presName="spacing" presStyleCnt="0"/>
      <dgm:spPr/>
    </dgm:pt>
    <dgm:pt modelId="{FD307471-A476-452F-BF23-4ABAC23A5EC1}" type="pres">
      <dgm:prSet presAssocID="{58A12B72-3E0C-401F-B758-6510E37437F8}" presName="composite" presStyleCnt="0"/>
      <dgm:spPr/>
    </dgm:pt>
    <dgm:pt modelId="{D7F13819-2C40-43DC-BE13-CF63C19E3998}" type="pres">
      <dgm:prSet presAssocID="{58A12B72-3E0C-401F-B758-6510E37437F8}" presName="imgShp" presStyleLbl="fgImgPlace1" presStyleIdx="1" presStyleCnt="7" custScaleY="100991"/>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CF76B498-0F6D-4C19-A0E7-13FF1DA8B4ED}" type="pres">
      <dgm:prSet presAssocID="{58A12B72-3E0C-401F-B758-6510E37437F8}" presName="txShp" presStyleLbl="node1" presStyleIdx="1" presStyleCnt="7" custScaleX="83286">
        <dgm:presLayoutVars>
          <dgm:bulletEnabled val="1"/>
        </dgm:presLayoutVars>
      </dgm:prSet>
      <dgm:spPr/>
      <dgm:t>
        <a:bodyPr/>
        <a:lstStyle/>
        <a:p>
          <a:endParaRPr lang="en-US"/>
        </a:p>
      </dgm:t>
    </dgm:pt>
    <dgm:pt modelId="{6438FC1A-1717-4BA5-92C7-60D052C4E6C2}" type="pres">
      <dgm:prSet presAssocID="{D4F5E8AF-3568-4F80-B3A3-A3545F784ABD}" presName="spacing" presStyleCnt="0"/>
      <dgm:spPr/>
    </dgm:pt>
    <dgm:pt modelId="{77F7AF3B-8A6D-4503-8A60-7C768EA7054C}" type="pres">
      <dgm:prSet presAssocID="{F41CFE4D-0F23-48CB-99B3-F664AD00450B}" presName="composite" presStyleCnt="0"/>
      <dgm:spPr/>
    </dgm:pt>
    <dgm:pt modelId="{1C59285D-23E6-44BD-B6E1-3FA2D20B4229}" type="pres">
      <dgm:prSet presAssocID="{F41CFE4D-0F23-48CB-99B3-F664AD00450B}" presName="imgShp" presStyleLbl="fgImgPlace1" presStyleIdx="2" presStyleCnt="7"/>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B282124C-3966-4B86-83BD-6050D1DE5F02}" type="pres">
      <dgm:prSet presAssocID="{F41CFE4D-0F23-48CB-99B3-F664AD00450B}" presName="txShp" presStyleLbl="node1" presStyleIdx="2" presStyleCnt="7" custScaleX="83286">
        <dgm:presLayoutVars>
          <dgm:bulletEnabled val="1"/>
        </dgm:presLayoutVars>
      </dgm:prSet>
      <dgm:spPr/>
      <dgm:t>
        <a:bodyPr/>
        <a:lstStyle/>
        <a:p>
          <a:endParaRPr lang="en-US"/>
        </a:p>
      </dgm:t>
    </dgm:pt>
    <dgm:pt modelId="{4C71EF42-C19C-4619-B154-984C29D14EB3}" type="pres">
      <dgm:prSet presAssocID="{90DBBBC9-5613-4499-A75E-FD95DB3CA62D}" presName="spacing" presStyleCnt="0"/>
      <dgm:spPr/>
    </dgm:pt>
    <dgm:pt modelId="{2243AE8B-D1BA-4263-9AD7-397098EFA4C6}" type="pres">
      <dgm:prSet presAssocID="{CC0BB30D-D660-4E68-A845-1389D7414714}" presName="composite" presStyleCnt="0"/>
      <dgm:spPr/>
    </dgm:pt>
    <dgm:pt modelId="{68403F97-962B-43F9-B523-C5B0B8AC66F4}" type="pres">
      <dgm:prSet presAssocID="{CC0BB30D-D660-4E68-A845-1389D7414714}" presName="imgShp" presStyleLbl="fgImgPlace1" presStyleIdx="3" presStyleCnt="7"/>
      <dgm:spPr>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4B8C32C4-A835-41CC-8ECE-7208A6A94B5D}" type="pres">
      <dgm:prSet presAssocID="{CC0BB30D-D660-4E68-A845-1389D7414714}" presName="txShp" presStyleLbl="node1" presStyleIdx="3" presStyleCnt="7" custScaleX="83286">
        <dgm:presLayoutVars>
          <dgm:bulletEnabled val="1"/>
        </dgm:presLayoutVars>
      </dgm:prSet>
      <dgm:spPr/>
      <dgm:t>
        <a:bodyPr/>
        <a:lstStyle/>
        <a:p>
          <a:endParaRPr lang="en-US"/>
        </a:p>
      </dgm:t>
    </dgm:pt>
    <dgm:pt modelId="{18F5FBB2-2712-4272-8B54-3613A5E0CE8D}" type="pres">
      <dgm:prSet presAssocID="{FB8A6D86-3973-4C0C-BD75-D9C4E1AED669}" presName="spacing" presStyleCnt="0"/>
      <dgm:spPr/>
    </dgm:pt>
    <dgm:pt modelId="{A2DDBDC2-30DB-4D24-8D70-A76F41840300}" type="pres">
      <dgm:prSet presAssocID="{AE375349-383D-4037-AD9C-4DA48EC2DBBE}" presName="composite" presStyleCnt="0"/>
      <dgm:spPr/>
    </dgm:pt>
    <dgm:pt modelId="{82E79A9C-7433-4879-BF5A-0F52DCB3F1DE}" type="pres">
      <dgm:prSet presAssocID="{AE375349-383D-4037-AD9C-4DA48EC2DBBE}" presName="imgShp" presStyleLbl="fgImgPlace1" presStyleIdx="4" presStyleCnt="7" custScaleX="90377" custScaleY="100887"/>
      <dgm:spPr>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BC05E3BF-2ED9-4D31-9184-3F5ED5A5860D}" type="pres">
      <dgm:prSet presAssocID="{AE375349-383D-4037-AD9C-4DA48EC2DBBE}" presName="txShp" presStyleLbl="node1" presStyleIdx="4" presStyleCnt="7" custScaleX="83286">
        <dgm:presLayoutVars>
          <dgm:bulletEnabled val="1"/>
        </dgm:presLayoutVars>
      </dgm:prSet>
      <dgm:spPr/>
      <dgm:t>
        <a:bodyPr/>
        <a:lstStyle/>
        <a:p>
          <a:endParaRPr lang="en-US"/>
        </a:p>
      </dgm:t>
    </dgm:pt>
    <dgm:pt modelId="{6B51F24A-100F-4783-93F5-800FC61ED5C0}" type="pres">
      <dgm:prSet presAssocID="{9DBDA8E5-93F1-45BE-92A7-471D134EFAB0}" presName="spacing" presStyleCnt="0"/>
      <dgm:spPr/>
    </dgm:pt>
    <dgm:pt modelId="{3E283389-5EC6-4AB4-B6E5-AA3C798D79AA}" type="pres">
      <dgm:prSet presAssocID="{10D4E170-92D4-4A64-9D88-7941DEFA2D9B}" presName="composite" presStyleCnt="0"/>
      <dgm:spPr/>
    </dgm:pt>
    <dgm:pt modelId="{C319B545-CDE1-4B2A-A558-ADD1F5C91F50}" type="pres">
      <dgm:prSet presAssocID="{10D4E170-92D4-4A64-9D88-7941DEFA2D9B}" presName="imgShp" presStyleLbl="fgImgPlace1" presStyleIdx="5" presStyleCnt="7" custScaleX="90377"/>
      <dgm:spPr>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6276B4A8-B040-4B15-B539-767EB508155C}" type="pres">
      <dgm:prSet presAssocID="{10D4E170-92D4-4A64-9D88-7941DEFA2D9B}" presName="txShp" presStyleLbl="node1" presStyleIdx="5" presStyleCnt="7" custScaleX="83286">
        <dgm:presLayoutVars>
          <dgm:bulletEnabled val="1"/>
        </dgm:presLayoutVars>
      </dgm:prSet>
      <dgm:spPr/>
      <dgm:t>
        <a:bodyPr/>
        <a:lstStyle/>
        <a:p>
          <a:endParaRPr lang="en-US"/>
        </a:p>
      </dgm:t>
    </dgm:pt>
    <dgm:pt modelId="{01E55BA5-6DCA-434E-AF67-0DBF5B55071D}" type="pres">
      <dgm:prSet presAssocID="{FDCC9630-FF98-4331-BE87-B4C86A0E42BD}" presName="spacing" presStyleCnt="0"/>
      <dgm:spPr/>
    </dgm:pt>
    <dgm:pt modelId="{2E48DAA8-C92F-4012-93B6-9323DFDE9622}" type="pres">
      <dgm:prSet presAssocID="{5FC520BB-72B8-485A-9D72-709EC1908069}" presName="composite" presStyleCnt="0"/>
      <dgm:spPr/>
    </dgm:pt>
    <dgm:pt modelId="{1CF55D43-B852-46B6-8B5E-65CAB5FDE025}" type="pres">
      <dgm:prSet presAssocID="{5FC520BB-72B8-485A-9D72-709EC1908069}" presName="imgShp" presStyleLbl="fgImgPlace1" presStyleIdx="6" presStyleCnt="7"/>
      <dgm:spPr>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C12EB5A2-498F-4731-B0E4-C19D64418185}" type="pres">
      <dgm:prSet presAssocID="{5FC520BB-72B8-485A-9D72-709EC1908069}" presName="txShp" presStyleLbl="node1" presStyleIdx="6" presStyleCnt="7" custScaleX="83286">
        <dgm:presLayoutVars>
          <dgm:bulletEnabled val="1"/>
        </dgm:presLayoutVars>
      </dgm:prSet>
      <dgm:spPr/>
      <dgm:t>
        <a:bodyPr/>
        <a:lstStyle/>
        <a:p>
          <a:endParaRPr lang="en-US"/>
        </a:p>
      </dgm:t>
    </dgm:pt>
  </dgm:ptLst>
  <dgm:cxnLst>
    <dgm:cxn modelId="{956469AF-4177-4635-8399-71805F2EFD48}" type="presOf" srcId="{F41CFE4D-0F23-48CB-99B3-F664AD00450B}" destId="{B282124C-3966-4B86-83BD-6050D1DE5F02}" srcOrd="0" destOrd="0" presId="urn:microsoft.com/office/officeart/2005/8/layout/vList3"/>
    <dgm:cxn modelId="{D4A8862E-DB76-4ACC-BDAD-7E8E3742DF7C}" srcId="{1B2FFF3A-9334-4A8F-987D-EC12CDA5B156}" destId="{58A12B72-3E0C-401F-B758-6510E37437F8}" srcOrd="1" destOrd="0" parTransId="{DBA36087-690E-4962-9F38-430F1C197ED2}" sibTransId="{D4F5E8AF-3568-4F80-B3A3-A3545F784ABD}"/>
    <dgm:cxn modelId="{9F7A3CC4-BEF4-4CF8-8678-F85797DBAB2B}" srcId="{1B2FFF3A-9334-4A8F-987D-EC12CDA5B156}" destId="{5FC520BB-72B8-485A-9D72-709EC1908069}" srcOrd="6" destOrd="0" parTransId="{39D33CAB-EF87-4534-BF21-8AFF198A5C9E}" sibTransId="{FFF4C87F-6559-4BD9-B988-009A771C1D50}"/>
    <dgm:cxn modelId="{401C4A89-C64F-4CF6-AC90-588F96BC1BDF}" type="presOf" srcId="{CC0BB30D-D660-4E68-A845-1389D7414714}" destId="{4B8C32C4-A835-41CC-8ECE-7208A6A94B5D}" srcOrd="0" destOrd="0" presId="urn:microsoft.com/office/officeart/2005/8/layout/vList3"/>
    <dgm:cxn modelId="{9951BD18-9754-4458-8704-77BEE0D34CD0}" type="presOf" srcId="{10D4E170-92D4-4A64-9D88-7941DEFA2D9B}" destId="{6276B4A8-B040-4B15-B539-767EB508155C}" srcOrd="0" destOrd="0" presId="urn:microsoft.com/office/officeart/2005/8/layout/vList3"/>
    <dgm:cxn modelId="{4D55DA79-BFB1-4706-BF05-2A12C6759DCD}" type="presOf" srcId="{58A12B72-3E0C-401F-B758-6510E37437F8}" destId="{CF76B498-0F6D-4C19-A0E7-13FF1DA8B4ED}" srcOrd="0" destOrd="0" presId="urn:microsoft.com/office/officeart/2005/8/layout/vList3"/>
    <dgm:cxn modelId="{E814A1FA-F2A1-4560-AB91-3BBB6B69C40A}" type="presOf" srcId="{AE375349-383D-4037-AD9C-4DA48EC2DBBE}" destId="{BC05E3BF-2ED9-4D31-9184-3F5ED5A5860D}" srcOrd="0" destOrd="0" presId="urn:microsoft.com/office/officeart/2005/8/layout/vList3"/>
    <dgm:cxn modelId="{7E51260E-F20A-40C3-B110-9DB0126F01D9}" srcId="{1B2FFF3A-9334-4A8F-987D-EC12CDA5B156}" destId="{10D4E170-92D4-4A64-9D88-7941DEFA2D9B}" srcOrd="5" destOrd="0" parTransId="{D6270E45-904B-4838-8B73-90B19FA59953}" sibTransId="{FDCC9630-FF98-4331-BE87-B4C86A0E42BD}"/>
    <dgm:cxn modelId="{39BF47D5-B19A-4DB0-B6A9-1FC53EC31B60}" type="presOf" srcId="{5FC520BB-72B8-485A-9D72-709EC1908069}" destId="{C12EB5A2-498F-4731-B0E4-C19D64418185}" srcOrd="0" destOrd="0" presId="urn:microsoft.com/office/officeart/2005/8/layout/vList3"/>
    <dgm:cxn modelId="{E21C1A96-8309-485F-AEFC-4911F025A571}" srcId="{1B2FFF3A-9334-4A8F-987D-EC12CDA5B156}" destId="{F41CFE4D-0F23-48CB-99B3-F664AD00450B}" srcOrd="2" destOrd="0" parTransId="{04F61619-4AE2-4113-B2F2-D519FCB81EAC}" sibTransId="{90DBBBC9-5613-4499-A75E-FD95DB3CA62D}"/>
    <dgm:cxn modelId="{B6F09415-B5E0-4CD8-9CB1-817F3E4EE0B5}" type="presOf" srcId="{3EB26DD3-FC5F-41E8-9EF2-DBFAE8E433E2}" destId="{F8CFB30D-E503-44FE-AC4D-4C3ED466E80E}" srcOrd="0" destOrd="0" presId="urn:microsoft.com/office/officeart/2005/8/layout/vList3"/>
    <dgm:cxn modelId="{AFA0FF77-9CF8-46D6-A874-2C631D40CDFD}" srcId="{1B2FFF3A-9334-4A8F-987D-EC12CDA5B156}" destId="{AE375349-383D-4037-AD9C-4DA48EC2DBBE}" srcOrd="4" destOrd="0" parTransId="{68961C3F-7CC1-422B-A56C-BC9D7A1EF625}" sibTransId="{9DBDA8E5-93F1-45BE-92A7-471D134EFAB0}"/>
    <dgm:cxn modelId="{BA59BFB4-2D41-4331-8031-357C05F9F06B}" type="presOf" srcId="{1B2FFF3A-9334-4A8F-987D-EC12CDA5B156}" destId="{C81E450D-7BB2-438F-B236-3A9B3BF5C06D}" srcOrd="0" destOrd="0" presId="urn:microsoft.com/office/officeart/2005/8/layout/vList3"/>
    <dgm:cxn modelId="{2795CE92-93CA-48AD-BE9F-288C241B001C}" srcId="{1B2FFF3A-9334-4A8F-987D-EC12CDA5B156}" destId="{3EB26DD3-FC5F-41E8-9EF2-DBFAE8E433E2}" srcOrd="0" destOrd="0" parTransId="{06EBF619-BB12-4329-8538-2D1979354547}" sibTransId="{89A5F84C-630F-4ABF-8C41-53F63CD05F2F}"/>
    <dgm:cxn modelId="{CD6DD895-2DDA-41A4-B8ED-8B69093C0392}" srcId="{1B2FFF3A-9334-4A8F-987D-EC12CDA5B156}" destId="{CC0BB30D-D660-4E68-A845-1389D7414714}" srcOrd="3" destOrd="0" parTransId="{C8D7496E-7AB6-4E3C-863C-D45B70C71A59}" sibTransId="{FB8A6D86-3973-4C0C-BD75-D9C4E1AED669}"/>
    <dgm:cxn modelId="{24D87745-8AF9-4991-B621-67BD8F31C0AB}" type="presParOf" srcId="{C81E450D-7BB2-438F-B236-3A9B3BF5C06D}" destId="{DB3CCF77-5D55-4385-AE24-A39C030CEDA0}" srcOrd="0" destOrd="0" presId="urn:microsoft.com/office/officeart/2005/8/layout/vList3"/>
    <dgm:cxn modelId="{69DE741F-987A-48E0-959F-7AFA058C9465}" type="presParOf" srcId="{DB3CCF77-5D55-4385-AE24-A39C030CEDA0}" destId="{9E7A064A-4952-4178-AECA-6529E59F1582}" srcOrd="0" destOrd="0" presId="urn:microsoft.com/office/officeart/2005/8/layout/vList3"/>
    <dgm:cxn modelId="{71E59F99-C744-4AFC-85C9-F92D4BC23C72}" type="presParOf" srcId="{DB3CCF77-5D55-4385-AE24-A39C030CEDA0}" destId="{F8CFB30D-E503-44FE-AC4D-4C3ED466E80E}" srcOrd="1" destOrd="0" presId="urn:microsoft.com/office/officeart/2005/8/layout/vList3"/>
    <dgm:cxn modelId="{36491DB7-6E22-4105-8742-4B8C42AE87EE}" type="presParOf" srcId="{C81E450D-7BB2-438F-B236-3A9B3BF5C06D}" destId="{164B3E90-BA93-484A-AE46-B3F73059D41D}" srcOrd="1" destOrd="0" presId="urn:microsoft.com/office/officeart/2005/8/layout/vList3"/>
    <dgm:cxn modelId="{C40EBD17-3A99-41C1-91B6-9AA423AD2CF0}" type="presParOf" srcId="{C81E450D-7BB2-438F-B236-3A9B3BF5C06D}" destId="{FD307471-A476-452F-BF23-4ABAC23A5EC1}" srcOrd="2" destOrd="0" presId="urn:microsoft.com/office/officeart/2005/8/layout/vList3"/>
    <dgm:cxn modelId="{0E95CD4C-3D31-4707-80A0-AFD24A64FDAE}" type="presParOf" srcId="{FD307471-A476-452F-BF23-4ABAC23A5EC1}" destId="{D7F13819-2C40-43DC-BE13-CF63C19E3998}" srcOrd="0" destOrd="0" presId="urn:microsoft.com/office/officeart/2005/8/layout/vList3"/>
    <dgm:cxn modelId="{AF927510-4033-4658-B9E1-3438D7BCDBD6}" type="presParOf" srcId="{FD307471-A476-452F-BF23-4ABAC23A5EC1}" destId="{CF76B498-0F6D-4C19-A0E7-13FF1DA8B4ED}" srcOrd="1" destOrd="0" presId="urn:microsoft.com/office/officeart/2005/8/layout/vList3"/>
    <dgm:cxn modelId="{C3DB087E-127D-43C7-A34A-873F9B225665}" type="presParOf" srcId="{C81E450D-7BB2-438F-B236-3A9B3BF5C06D}" destId="{6438FC1A-1717-4BA5-92C7-60D052C4E6C2}" srcOrd="3" destOrd="0" presId="urn:microsoft.com/office/officeart/2005/8/layout/vList3"/>
    <dgm:cxn modelId="{A09605F2-47D6-40F6-AF9C-7F140463502F}" type="presParOf" srcId="{C81E450D-7BB2-438F-B236-3A9B3BF5C06D}" destId="{77F7AF3B-8A6D-4503-8A60-7C768EA7054C}" srcOrd="4" destOrd="0" presId="urn:microsoft.com/office/officeart/2005/8/layout/vList3"/>
    <dgm:cxn modelId="{12110026-B700-4B05-8C7F-CF3E540C4DA8}" type="presParOf" srcId="{77F7AF3B-8A6D-4503-8A60-7C768EA7054C}" destId="{1C59285D-23E6-44BD-B6E1-3FA2D20B4229}" srcOrd="0" destOrd="0" presId="urn:microsoft.com/office/officeart/2005/8/layout/vList3"/>
    <dgm:cxn modelId="{E802C6AA-5880-453D-BA94-445AE32ACC12}" type="presParOf" srcId="{77F7AF3B-8A6D-4503-8A60-7C768EA7054C}" destId="{B282124C-3966-4B86-83BD-6050D1DE5F02}" srcOrd="1" destOrd="0" presId="urn:microsoft.com/office/officeart/2005/8/layout/vList3"/>
    <dgm:cxn modelId="{74B2A554-840B-43C4-9B85-91B7416B07D2}" type="presParOf" srcId="{C81E450D-7BB2-438F-B236-3A9B3BF5C06D}" destId="{4C71EF42-C19C-4619-B154-984C29D14EB3}" srcOrd="5" destOrd="0" presId="urn:microsoft.com/office/officeart/2005/8/layout/vList3"/>
    <dgm:cxn modelId="{E1DCD698-621C-4DD2-A15E-D304691DD4B6}" type="presParOf" srcId="{C81E450D-7BB2-438F-B236-3A9B3BF5C06D}" destId="{2243AE8B-D1BA-4263-9AD7-397098EFA4C6}" srcOrd="6" destOrd="0" presId="urn:microsoft.com/office/officeart/2005/8/layout/vList3"/>
    <dgm:cxn modelId="{7CE5C13D-862C-4690-A416-5C8EE4132D1A}" type="presParOf" srcId="{2243AE8B-D1BA-4263-9AD7-397098EFA4C6}" destId="{68403F97-962B-43F9-B523-C5B0B8AC66F4}" srcOrd="0" destOrd="0" presId="urn:microsoft.com/office/officeart/2005/8/layout/vList3"/>
    <dgm:cxn modelId="{56B9939E-2372-4BE1-8D02-390E6D716CAE}" type="presParOf" srcId="{2243AE8B-D1BA-4263-9AD7-397098EFA4C6}" destId="{4B8C32C4-A835-41CC-8ECE-7208A6A94B5D}" srcOrd="1" destOrd="0" presId="urn:microsoft.com/office/officeart/2005/8/layout/vList3"/>
    <dgm:cxn modelId="{7837EBD2-CCE2-4F84-A2D9-F8835758C9B3}" type="presParOf" srcId="{C81E450D-7BB2-438F-B236-3A9B3BF5C06D}" destId="{18F5FBB2-2712-4272-8B54-3613A5E0CE8D}" srcOrd="7" destOrd="0" presId="urn:microsoft.com/office/officeart/2005/8/layout/vList3"/>
    <dgm:cxn modelId="{8C6D9DB9-3514-41BF-B483-69CAC28127AB}" type="presParOf" srcId="{C81E450D-7BB2-438F-B236-3A9B3BF5C06D}" destId="{A2DDBDC2-30DB-4D24-8D70-A76F41840300}" srcOrd="8" destOrd="0" presId="urn:microsoft.com/office/officeart/2005/8/layout/vList3"/>
    <dgm:cxn modelId="{044011DC-63CE-4CC5-8521-DB5116BBEE6B}" type="presParOf" srcId="{A2DDBDC2-30DB-4D24-8D70-A76F41840300}" destId="{82E79A9C-7433-4879-BF5A-0F52DCB3F1DE}" srcOrd="0" destOrd="0" presId="urn:microsoft.com/office/officeart/2005/8/layout/vList3"/>
    <dgm:cxn modelId="{1D0994FA-355A-46EA-A24D-6EC205BC2AC6}" type="presParOf" srcId="{A2DDBDC2-30DB-4D24-8D70-A76F41840300}" destId="{BC05E3BF-2ED9-4D31-9184-3F5ED5A5860D}" srcOrd="1" destOrd="0" presId="urn:microsoft.com/office/officeart/2005/8/layout/vList3"/>
    <dgm:cxn modelId="{73A2D852-F729-4985-BF80-C59B142EC408}" type="presParOf" srcId="{C81E450D-7BB2-438F-B236-3A9B3BF5C06D}" destId="{6B51F24A-100F-4783-93F5-800FC61ED5C0}" srcOrd="9" destOrd="0" presId="urn:microsoft.com/office/officeart/2005/8/layout/vList3"/>
    <dgm:cxn modelId="{AFD4EE24-4DC1-4F05-A3BB-9DFA371BC672}" type="presParOf" srcId="{C81E450D-7BB2-438F-B236-3A9B3BF5C06D}" destId="{3E283389-5EC6-4AB4-B6E5-AA3C798D79AA}" srcOrd="10" destOrd="0" presId="urn:microsoft.com/office/officeart/2005/8/layout/vList3"/>
    <dgm:cxn modelId="{190103D5-9EC8-4B28-8AAE-670958196DF6}" type="presParOf" srcId="{3E283389-5EC6-4AB4-B6E5-AA3C798D79AA}" destId="{C319B545-CDE1-4B2A-A558-ADD1F5C91F50}" srcOrd="0" destOrd="0" presId="urn:microsoft.com/office/officeart/2005/8/layout/vList3"/>
    <dgm:cxn modelId="{4A035B0E-0865-4E92-89DC-21B88E8556ED}" type="presParOf" srcId="{3E283389-5EC6-4AB4-B6E5-AA3C798D79AA}" destId="{6276B4A8-B040-4B15-B539-767EB508155C}" srcOrd="1" destOrd="0" presId="urn:microsoft.com/office/officeart/2005/8/layout/vList3"/>
    <dgm:cxn modelId="{F4E541E1-2334-4C3A-8DDC-3E1BE2370561}" type="presParOf" srcId="{C81E450D-7BB2-438F-B236-3A9B3BF5C06D}" destId="{01E55BA5-6DCA-434E-AF67-0DBF5B55071D}" srcOrd="11" destOrd="0" presId="urn:microsoft.com/office/officeart/2005/8/layout/vList3"/>
    <dgm:cxn modelId="{EF92BBB4-6701-4D6D-8CE4-665CE63A7369}" type="presParOf" srcId="{C81E450D-7BB2-438F-B236-3A9B3BF5C06D}" destId="{2E48DAA8-C92F-4012-93B6-9323DFDE9622}" srcOrd="12" destOrd="0" presId="urn:microsoft.com/office/officeart/2005/8/layout/vList3"/>
    <dgm:cxn modelId="{2C9D5830-6C42-45E0-AF14-3B69485BA229}" type="presParOf" srcId="{2E48DAA8-C92F-4012-93B6-9323DFDE9622}" destId="{1CF55D43-B852-46B6-8B5E-65CAB5FDE025}" srcOrd="0" destOrd="0" presId="urn:microsoft.com/office/officeart/2005/8/layout/vList3"/>
    <dgm:cxn modelId="{9167BD41-1AE4-4C6B-94A4-9DAEC46900E1}" type="presParOf" srcId="{2E48DAA8-C92F-4012-93B6-9323DFDE9622}" destId="{C12EB5A2-498F-4731-B0E4-C19D64418185}"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D2CF6-629D-41DA-90D8-16FB7AB75EF3}"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57D86FC3-C8A7-486C-B1BE-BE985086A9AC}">
      <dgm:prSet phldrT="[Text]"/>
      <dgm:spPr/>
      <dgm:t>
        <a:bodyPr/>
        <a:lstStyle/>
        <a:p>
          <a:r>
            <a:rPr lang="en-US" dirty="0" smtClean="0">
              <a:latin typeface="Times New Roman" panose="02020603050405020304" pitchFamily="18" charset="0"/>
              <a:cs typeface="Times New Roman" panose="02020603050405020304" pitchFamily="18" charset="0"/>
            </a:rPr>
            <a:t>Controls</a:t>
          </a:r>
          <a:endParaRPr lang="en-US" dirty="0">
            <a:latin typeface="Times New Roman" panose="02020603050405020304" pitchFamily="18" charset="0"/>
            <a:cs typeface="Times New Roman" panose="02020603050405020304" pitchFamily="18" charset="0"/>
          </a:endParaRPr>
        </a:p>
      </dgm:t>
    </dgm:pt>
    <dgm:pt modelId="{6B371CE4-56E1-40E2-A8B1-F04DE1DFCBCC}" type="parTrans" cxnId="{A3C77059-73A1-422F-A730-8C50883CE058}">
      <dgm:prSet/>
      <dgm:spPr/>
      <dgm:t>
        <a:bodyPr/>
        <a:lstStyle/>
        <a:p>
          <a:endParaRPr lang="en-US"/>
        </a:p>
      </dgm:t>
    </dgm:pt>
    <dgm:pt modelId="{8AF1516D-90ED-4116-A434-4FEC5116AEC7}" type="sibTrans" cxnId="{A3C77059-73A1-422F-A730-8C50883CE058}">
      <dgm:prSet/>
      <dgm:spPr/>
      <dgm:t>
        <a:bodyPr/>
        <a:lstStyle/>
        <a:p>
          <a:endParaRPr lang="en-US"/>
        </a:p>
      </dgm:t>
    </dgm:pt>
    <dgm:pt modelId="{C6952772-AC11-4D0E-B1A7-C256ED8FA787}">
      <dgm:prSet phldrT="[Text]"/>
      <dgm:spPr/>
      <dgm:t>
        <a:bodyPr/>
        <a:lstStyle/>
        <a:p>
          <a:r>
            <a:rPr lang="en-US" dirty="0" smtClean="0">
              <a:latin typeface="Times New Roman" panose="02020603050405020304" pitchFamily="18" charset="0"/>
              <a:cs typeface="Times New Roman" panose="02020603050405020304" pitchFamily="18" charset="0"/>
            </a:rPr>
            <a:t>Physical Security</a:t>
          </a:r>
          <a:endParaRPr lang="en-US" dirty="0">
            <a:latin typeface="Times New Roman" panose="02020603050405020304" pitchFamily="18" charset="0"/>
            <a:cs typeface="Times New Roman" panose="02020603050405020304" pitchFamily="18" charset="0"/>
          </a:endParaRPr>
        </a:p>
      </dgm:t>
    </dgm:pt>
    <dgm:pt modelId="{7860CED5-4932-48F8-B39C-764B895AA65A}" type="parTrans" cxnId="{DFD68107-F8AB-495C-B457-DECF6624608B}">
      <dgm:prSet/>
      <dgm:spPr/>
      <dgm:t>
        <a:bodyPr/>
        <a:lstStyle/>
        <a:p>
          <a:endParaRPr lang="en-US" dirty="0"/>
        </a:p>
      </dgm:t>
    </dgm:pt>
    <dgm:pt modelId="{1B053296-3022-463A-9F43-DD40FDA3DD7C}" type="sibTrans" cxnId="{DFD68107-F8AB-495C-B457-DECF6624608B}">
      <dgm:prSet/>
      <dgm:spPr/>
      <dgm:t>
        <a:bodyPr/>
        <a:lstStyle/>
        <a:p>
          <a:endParaRPr lang="en-US"/>
        </a:p>
      </dgm:t>
    </dgm:pt>
    <dgm:pt modelId="{E2BD3735-2BFA-4FE9-A5B2-CDA92A9E51E4}">
      <dgm:prSet phldrT="[Text]"/>
      <dgm:spPr/>
      <dgm:t>
        <a:bodyPr/>
        <a:lstStyle/>
        <a:p>
          <a:r>
            <a:rPr lang="en-US" dirty="0" smtClean="0">
              <a:latin typeface="Times New Roman" panose="02020603050405020304" pitchFamily="18" charset="0"/>
              <a:cs typeface="Times New Roman" panose="02020603050405020304" pitchFamily="18" charset="0"/>
            </a:rPr>
            <a:t>Personnel Security</a:t>
          </a:r>
          <a:endParaRPr lang="en-US" dirty="0">
            <a:latin typeface="Times New Roman" panose="02020603050405020304" pitchFamily="18" charset="0"/>
            <a:cs typeface="Times New Roman" panose="02020603050405020304" pitchFamily="18" charset="0"/>
          </a:endParaRPr>
        </a:p>
      </dgm:t>
    </dgm:pt>
    <dgm:pt modelId="{C9745A1A-9F1D-4936-A8A8-30035661D02A}" type="parTrans" cxnId="{BDC3A24A-D2C8-4887-BF25-FF9F90752BB0}">
      <dgm:prSet/>
      <dgm:spPr/>
      <dgm:t>
        <a:bodyPr/>
        <a:lstStyle/>
        <a:p>
          <a:endParaRPr lang="en-US" dirty="0"/>
        </a:p>
      </dgm:t>
    </dgm:pt>
    <dgm:pt modelId="{C48E2C01-CB3F-4F95-A79F-B630BC67D7B5}" type="sibTrans" cxnId="{BDC3A24A-D2C8-4887-BF25-FF9F90752BB0}">
      <dgm:prSet/>
      <dgm:spPr/>
      <dgm:t>
        <a:bodyPr/>
        <a:lstStyle/>
        <a:p>
          <a:endParaRPr lang="en-US"/>
        </a:p>
      </dgm:t>
    </dgm:pt>
    <dgm:pt modelId="{C05EECEB-3846-4E63-8A23-2386BE0748F4}">
      <dgm:prSet phldrT="[Text]"/>
      <dgm:spPr/>
      <dgm:t>
        <a:bodyPr/>
        <a:lstStyle/>
        <a:p>
          <a:r>
            <a:rPr lang="en-US" dirty="0" smtClean="0">
              <a:latin typeface="Times New Roman" panose="02020603050405020304" pitchFamily="18" charset="0"/>
              <a:cs typeface="Times New Roman" panose="02020603050405020304" pitchFamily="18" charset="0"/>
            </a:rPr>
            <a:t>Operational Security</a:t>
          </a:r>
          <a:endParaRPr lang="en-US" dirty="0">
            <a:latin typeface="Times New Roman" panose="02020603050405020304" pitchFamily="18" charset="0"/>
            <a:cs typeface="Times New Roman" panose="02020603050405020304" pitchFamily="18" charset="0"/>
          </a:endParaRPr>
        </a:p>
      </dgm:t>
    </dgm:pt>
    <dgm:pt modelId="{C5FA9B2E-3366-4455-A0C3-554A70885332}" type="parTrans" cxnId="{F98FEF6E-AE8B-49E6-A8A7-9FC10F2A38B7}">
      <dgm:prSet/>
      <dgm:spPr/>
      <dgm:t>
        <a:bodyPr/>
        <a:lstStyle/>
        <a:p>
          <a:endParaRPr lang="en-US" dirty="0"/>
        </a:p>
      </dgm:t>
    </dgm:pt>
    <dgm:pt modelId="{67C3E4B1-5986-4B85-98BE-A363BF76DFA8}" type="sibTrans" cxnId="{F98FEF6E-AE8B-49E6-A8A7-9FC10F2A38B7}">
      <dgm:prSet/>
      <dgm:spPr/>
      <dgm:t>
        <a:bodyPr/>
        <a:lstStyle/>
        <a:p>
          <a:endParaRPr lang="en-US"/>
        </a:p>
      </dgm:t>
    </dgm:pt>
    <dgm:pt modelId="{E70A2C6C-CB72-463A-AEE6-D01897E47EB4}">
      <dgm:prSet phldrT="[Text]"/>
      <dgm:spPr/>
      <dgm:t>
        <a:bodyPr/>
        <a:lstStyle/>
        <a:p>
          <a:r>
            <a:rPr lang="en-US" dirty="0" smtClean="0">
              <a:latin typeface="Times New Roman" panose="02020603050405020304" pitchFamily="18" charset="0"/>
              <a:cs typeface="Times New Roman" panose="02020603050405020304" pitchFamily="18" charset="0"/>
            </a:rPr>
            <a:t>Information Security</a:t>
          </a:r>
          <a:endParaRPr lang="en-US" dirty="0">
            <a:latin typeface="Times New Roman" panose="02020603050405020304" pitchFamily="18" charset="0"/>
            <a:cs typeface="Times New Roman" panose="02020603050405020304" pitchFamily="18" charset="0"/>
          </a:endParaRPr>
        </a:p>
      </dgm:t>
    </dgm:pt>
    <dgm:pt modelId="{AA2F6042-7D8D-4963-AEF5-296AB0E60DFE}" type="parTrans" cxnId="{2A34DD37-383A-4091-926A-53AC8B6A18B3}">
      <dgm:prSet/>
      <dgm:spPr/>
      <dgm:t>
        <a:bodyPr/>
        <a:lstStyle/>
        <a:p>
          <a:endParaRPr lang="en-US" dirty="0"/>
        </a:p>
      </dgm:t>
    </dgm:pt>
    <dgm:pt modelId="{E3C061B3-A4FA-41C4-AD0C-9A448C4DF0F5}" type="sibTrans" cxnId="{2A34DD37-383A-4091-926A-53AC8B6A18B3}">
      <dgm:prSet/>
      <dgm:spPr/>
      <dgm:t>
        <a:bodyPr/>
        <a:lstStyle/>
        <a:p>
          <a:endParaRPr lang="en-US"/>
        </a:p>
      </dgm:t>
    </dgm:pt>
    <dgm:pt modelId="{6FF3A3AF-9B83-442E-9E40-FD7716E01466}">
      <dgm:prSet/>
      <dgm:spPr/>
      <dgm:t>
        <a:bodyPr/>
        <a:lstStyle/>
        <a:p>
          <a:r>
            <a:rPr lang="en-US" dirty="0" smtClean="0">
              <a:latin typeface="Times New Roman" panose="02020603050405020304" pitchFamily="18" charset="0"/>
              <a:cs typeface="Times New Roman" panose="02020603050405020304" pitchFamily="18" charset="0"/>
            </a:rPr>
            <a:t>Information Systems Security</a:t>
          </a:r>
          <a:endParaRPr lang="en-US" dirty="0">
            <a:latin typeface="Times New Roman" panose="02020603050405020304" pitchFamily="18" charset="0"/>
            <a:cs typeface="Times New Roman" panose="02020603050405020304" pitchFamily="18" charset="0"/>
          </a:endParaRPr>
        </a:p>
      </dgm:t>
    </dgm:pt>
    <dgm:pt modelId="{798EA60D-BF39-4101-AD93-43FBFCBFC588}" type="parTrans" cxnId="{018CC7BF-16D6-442B-9D6B-582A20DB5853}">
      <dgm:prSet/>
      <dgm:spPr/>
      <dgm:t>
        <a:bodyPr/>
        <a:lstStyle/>
        <a:p>
          <a:endParaRPr lang="en-US" dirty="0"/>
        </a:p>
      </dgm:t>
    </dgm:pt>
    <dgm:pt modelId="{A8680CFF-DBB3-4A65-962E-E6B7DB11ED10}" type="sibTrans" cxnId="{018CC7BF-16D6-442B-9D6B-582A20DB5853}">
      <dgm:prSet/>
      <dgm:spPr/>
      <dgm:t>
        <a:bodyPr/>
        <a:lstStyle/>
        <a:p>
          <a:endParaRPr lang="en-US"/>
        </a:p>
      </dgm:t>
    </dgm:pt>
    <dgm:pt modelId="{FC1D68A2-0C4E-4C9C-8ADF-BDFCE4D7404B}">
      <dgm:prSet/>
      <dgm:spPr/>
      <dgm:t>
        <a:bodyPr/>
        <a:lstStyle/>
        <a:p>
          <a:r>
            <a:rPr lang="en-US" dirty="0" smtClean="0">
              <a:latin typeface="Times New Roman" panose="02020603050405020304" pitchFamily="18" charset="0"/>
              <a:cs typeface="Times New Roman" panose="02020603050405020304" pitchFamily="18" charset="0"/>
            </a:rPr>
            <a:t>Cyber Security</a:t>
          </a:r>
          <a:endParaRPr lang="en-US" dirty="0">
            <a:latin typeface="Times New Roman" panose="02020603050405020304" pitchFamily="18" charset="0"/>
            <a:cs typeface="Times New Roman" panose="02020603050405020304" pitchFamily="18" charset="0"/>
          </a:endParaRPr>
        </a:p>
      </dgm:t>
    </dgm:pt>
    <dgm:pt modelId="{F67F35AC-3E84-45C6-925A-A7E7DCDE7E00}" type="parTrans" cxnId="{9E6A08A2-40D9-4C01-8323-64F76AE702AC}">
      <dgm:prSet/>
      <dgm:spPr/>
      <dgm:t>
        <a:bodyPr/>
        <a:lstStyle/>
        <a:p>
          <a:endParaRPr lang="en-US" dirty="0"/>
        </a:p>
      </dgm:t>
    </dgm:pt>
    <dgm:pt modelId="{3C53D6F3-3FAC-439A-992D-0113D387FBD1}" type="sibTrans" cxnId="{9E6A08A2-40D9-4C01-8323-64F76AE702AC}">
      <dgm:prSet/>
      <dgm:spPr/>
      <dgm:t>
        <a:bodyPr/>
        <a:lstStyle/>
        <a:p>
          <a:endParaRPr lang="en-US"/>
        </a:p>
      </dgm:t>
    </dgm:pt>
    <dgm:pt modelId="{F16CEC80-A445-4126-B59F-FC4FC0141BFC}">
      <dgm:prSet/>
      <dgm:spPr/>
      <dgm:t>
        <a:bodyPr/>
        <a:lstStyle/>
        <a:p>
          <a:r>
            <a:rPr lang="en-US" dirty="0" smtClean="0">
              <a:latin typeface="Times New Roman" panose="02020603050405020304" pitchFamily="18" charset="0"/>
              <a:cs typeface="Times New Roman" panose="02020603050405020304" pitchFamily="18" charset="0"/>
            </a:rPr>
            <a:t>Counter intelligence </a:t>
          </a:r>
          <a:endParaRPr lang="en-US" dirty="0">
            <a:latin typeface="Times New Roman" panose="02020603050405020304" pitchFamily="18" charset="0"/>
            <a:cs typeface="Times New Roman" panose="02020603050405020304" pitchFamily="18" charset="0"/>
          </a:endParaRPr>
        </a:p>
      </dgm:t>
    </dgm:pt>
    <dgm:pt modelId="{76884600-3FAE-4171-8653-C86EB03502D0}" type="parTrans" cxnId="{826010BB-A2DF-4174-8C21-7662DAEC8006}">
      <dgm:prSet/>
      <dgm:spPr/>
      <dgm:t>
        <a:bodyPr/>
        <a:lstStyle/>
        <a:p>
          <a:endParaRPr lang="en-US" dirty="0"/>
        </a:p>
      </dgm:t>
    </dgm:pt>
    <dgm:pt modelId="{A5DE7780-7FA7-495F-B48C-FAC29CD49A88}" type="sibTrans" cxnId="{826010BB-A2DF-4174-8C21-7662DAEC8006}">
      <dgm:prSet/>
      <dgm:spPr/>
      <dgm:t>
        <a:bodyPr/>
        <a:lstStyle/>
        <a:p>
          <a:endParaRPr lang="en-US"/>
        </a:p>
      </dgm:t>
    </dgm:pt>
    <dgm:pt modelId="{5A2ADD0B-5D72-45F5-9770-57364F179025}">
      <dgm:prSet/>
      <dgm:spPr/>
      <dgm:t>
        <a:bodyPr/>
        <a:lstStyle/>
        <a:p>
          <a:r>
            <a:rPr lang="en-US" dirty="0" smtClean="0"/>
            <a:t>Supply Chain Security</a:t>
          </a:r>
          <a:endParaRPr lang="en-US" dirty="0"/>
        </a:p>
      </dgm:t>
    </dgm:pt>
    <dgm:pt modelId="{EFAE140C-5427-4A0A-B655-8D84EF581308}" type="parTrans" cxnId="{E8B9A355-B19C-4F7A-9F7B-348398F5B96E}">
      <dgm:prSet/>
      <dgm:spPr/>
      <dgm:t>
        <a:bodyPr/>
        <a:lstStyle/>
        <a:p>
          <a:endParaRPr lang="en-US" dirty="0"/>
        </a:p>
      </dgm:t>
    </dgm:pt>
    <dgm:pt modelId="{E059C71D-0C98-4309-B077-F8C2DB58ACD9}" type="sibTrans" cxnId="{E8B9A355-B19C-4F7A-9F7B-348398F5B96E}">
      <dgm:prSet/>
      <dgm:spPr/>
      <dgm:t>
        <a:bodyPr/>
        <a:lstStyle/>
        <a:p>
          <a:endParaRPr lang="en-US"/>
        </a:p>
      </dgm:t>
    </dgm:pt>
    <dgm:pt modelId="{70F71E19-97CA-490A-A567-34A790062F6B}" type="pres">
      <dgm:prSet presAssocID="{983D2CF6-629D-41DA-90D8-16FB7AB75EF3}" presName="Name0" presStyleCnt="0">
        <dgm:presLayoutVars>
          <dgm:chMax val="1"/>
          <dgm:dir/>
          <dgm:animLvl val="ctr"/>
          <dgm:resizeHandles val="exact"/>
        </dgm:presLayoutVars>
      </dgm:prSet>
      <dgm:spPr/>
      <dgm:t>
        <a:bodyPr/>
        <a:lstStyle/>
        <a:p>
          <a:endParaRPr lang="en-US"/>
        </a:p>
      </dgm:t>
    </dgm:pt>
    <dgm:pt modelId="{E76FD41A-DF41-48C4-865B-C1A4F14928CA}" type="pres">
      <dgm:prSet presAssocID="{57D86FC3-C8A7-486C-B1BE-BE985086A9AC}" presName="centerShape" presStyleLbl="node0" presStyleIdx="0" presStyleCnt="1"/>
      <dgm:spPr/>
      <dgm:t>
        <a:bodyPr/>
        <a:lstStyle/>
        <a:p>
          <a:endParaRPr lang="en-US"/>
        </a:p>
      </dgm:t>
    </dgm:pt>
    <dgm:pt modelId="{850D7739-9EB2-48C4-B492-4F9781684F66}" type="pres">
      <dgm:prSet presAssocID="{7860CED5-4932-48F8-B39C-764B895AA65A}" presName="parTrans" presStyleLbl="sibTrans2D1" presStyleIdx="0" presStyleCnt="8"/>
      <dgm:spPr/>
      <dgm:t>
        <a:bodyPr/>
        <a:lstStyle/>
        <a:p>
          <a:endParaRPr lang="en-US"/>
        </a:p>
      </dgm:t>
    </dgm:pt>
    <dgm:pt modelId="{CE287507-DC87-426A-8D56-E884429269E7}" type="pres">
      <dgm:prSet presAssocID="{7860CED5-4932-48F8-B39C-764B895AA65A}" presName="connectorText" presStyleLbl="sibTrans2D1" presStyleIdx="0" presStyleCnt="8"/>
      <dgm:spPr/>
      <dgm:t>
        <a:bodyPr/>
        <a:lstStyle/>
        <a:p>
          <a:endParaRPr lang="en-US"/>
        </a:p>
      </dgm:t>
    </dgm:pt>
    <dgm:pt modelId="{C35FDD41-42E1-4EC4-AD09-4CFD049ACE77}" type="pres">
      <dgm:prSet presAssocID="{C6952772-AC11-4D0E-B1A7-C256ED8FA787}" presName="node" presStyleLbl="node1" presStyleIdx="0" presStyleCnt="8">
        <dgm:presLayoutVars>
          <dgm:bulletEnabled val="1"/>
        </dgm:presLayoutVars>
      </dgm:prSet>
      <dgm:spPr/>
      <dgm:t>
        <a:bodyPr/>
        <a:lstStyle/>
        <a:p>
          <a:endParaRPr lang="en-US"/>
        </a:p>
      </dgm:t>
    </dgm:pt>
    <dgm:pt modelId="{3C6723F9-C2D4-4BB0-99C7-C830FA05D599}" type="pres">
      <dgm:prSet presAssocID="{C9745A1A-9F1D-4936-A8A8-30035661D02A}" presName="parTrans" presStyleLbl="sibTrans2D1" presStyleIdx="1" presStyleCnt="8"/>
      <dgm:spPr/>
      <dgm:t>
        <a:bodyPr/>
        <a:lstStyle/>
        <a:p>
          <a:endParaRPr lang="en-US"/>
        </a:p>
      </dgm:t>
    </dgm:pt>
    <dgm:pt modelId="{CDA33796-3102-452F-BEA7-ADD9A3507ED9}" type="pres">
      <dgm:prSet presAssocID="{C9745A1A-9F1D-4936-A8A8-30035661D02A}" presName="connectorText" presStyleLbl="sibTrans2D1" presStyleIdx="1" presStyleCnt="8"/>
      <dgm:spPr/>
      <dgm:t>
        <a:bodyPr/>
        <a:lstStyle/>
        <a:p>
          <a:endParaRPr lang="en-US"/>
        </a:p>
      </dgm:t>
    </dgm:pt>
    <dgm:pt modelId="{34EDDECE-3FCB-4973-95D6-C6356F4AA293}" type="pres">
      <dgm:prSet presAssocID="{E2BD3735-2BFA-4FE9-A5B2-CDA92A9E51E4}" presName="node" presStyleLbl="node1" presStyleIdx="1" presStyleCnt="8">
        <dgm:presLayoutVars>
          <dgm:bulletEnabled val="1"/>
        </dgm:presLayoutVars>
      </dgm:prSet>
      <dgm:spPr/>
      <dgm:t>
        <a:bodyPr/>
        <a:lstStyle/>
        <a:p>
          <a:endParaRPr lang="en-US"/>
        </a:p>
      </dgm:t>
    </dgm:pt>
    <dgm:pt modelId="{DC764997-225D-427B-86C1-29BE75F9C800}" type="pres">
      <dgm:prSet presAssocID="{C5FA9B2E-3366-4455-A0C3-554A70885332}" presName="parTrans" presStyleLbl="sibTrans2D1" presStyleIdx="2" presStyleCnt="8"/>
      <dgm:spPr/>
      <dgm:t>
        <a:bodyPr/>
        <a:lstStyle/>
        <a:p>
          <a:endParaRPr lang="en-US"/>
        </a:p>
      </dgm:t>
    </dgm:pt>
    <dgm:pt modelId="{7B774DCF-2336-4135-B06A-AB75B8805DE8}" type="pres">
      <dgm:prSet presAssocID="{C5FA9B2E-3366-4455-A0C3-554A70885332}" presName="connectorText" presStyleLbl="sibTrans2D1" presStyleIdx="2" presStyleCnt="8"/>
      <dgm:spPr/>
      <dgm:t>
        <a:bodyPr/>
        <a:lstStyle/>
        <a:p>
          <a:endParaRPr lang="en-US"/>
        </a:p>
      </dgm:t>
    </dgm:pt>
    <dgm:pt modelId="{2863D042-9C06-49AA-93A3-A47ACADA328B}" type="pres">
      <dgm:prSet presAssocID="{C05EECEB-3846-4E63-8A23-2386BE0748F4}" presName="node" presStyleLbl="node1" presStyleIdx="2" presStyleCnt="8">
        <dgm:presLayoutVars>
          <dgm:bulletEnabled val="1"/>
        </dgm:presLayoutVars>
      </dgm:prSet>
      <dgm:spPr/>
      <dgm:t>
        <a:bodyPr/>
        <a:lstStyle/>
        <a:p>
          <a:endParaRPr lang="en-US"/>
        </a:p>
      </dgm:t>
    </dgm:pt>
    <dgm:pt modelId="{B9D36EAB-E975-4A6F-BC41-0D9F834D3310}" type="pres">
      <dgm:prSet presAssocID="{AA2F6042-7D8D-4963-AEF5-296AB0E60DFE}" presName="parTrans" presStyleLbl="sibTrans2D1" presStyleIdx="3" presStyleCnt="8"/>
      <dgm:spPr/>
      <dgm:t>
        <a:bodyPr/>
        <a:lstStyle/>
        <a:p>
          <a:endParaRPr lang="en-US"/>
        </a:p>
      </dgm:t>
    </dgm:pt>
    <dgm:pt modelId="{AEAB0D3A-1D80-4026-8DB4-1D5A4340DF05}" type="pres">
      <dgm:prSet presAssocID="{AA2F6042-7D8D-4963-AEF5-296AB0E60DFE}" presName="connectorText" presStyleLbl="sibTrans2D1" presStyleIdx="3" presStyleCnt="8"/>
      <dgm:spPr/>
      <dgm:t>
        <a:bodyPr/>
        <a:lstStyle/>
        <a:p>
          <a:endParaRPr lang="en-US"/>
        </a:p>
      </dgm:t>
    </dgm:pt>
    <dgm:pt modelId="{264E5A31-67ED-49BD-8A95-6FACE125CAC9}" type="pres">
      <dgm:prSet presAssocID="{E70A2C6C-CB72-463A-AEE6-D01897E47EB4}" presName="node" presStyleLbl="node1" presStyleIdx="3" presStyleCnt="8">
        <dgm:presLayoutVars>
          <dgm:bulletEnabled val="1"/>
        </dgm:presLayoutVars>
      </dgm:prSet>
      <dgm:spPr/>
      <dgm:t>
        <a:bodyPr/>
        <a:lstStyle/>
        <a:p>
          <a:endParaRPr lang="en-US"/>
        </a:p>
      </dgm:t>
    </dgm:pt>
    <dgm:pt modelId="{06A42228-30AB-482E-AB3D-2FBF301E254C}" type="pres">
      <dgm:prSet presAssocID="{798EA60D-BF39-4101-AD93-43FBFCBFC588}" presName="parTrans" presStyleLbl="sibTrans2D1" presStyleIdx="4" presStyleCnt="8"/>
      <dgm:spPr/>
      <dgm:t>
        <a:bodyPr/>
        <a:lstStyle/>
        <a:p>
          <a:endParaRPr lang="en-US"/>
        </a:p>
      </dgm:t>
    </dgm:pt>
    <dgm:pt modelId="{4336BCBB-8BF5-4F38-ADE0-58650866CDAC}" type="pres">
      <dgm:prSet presAssocID="{798EA60D-BF39-4101-AD93-43FBFCBFC588}" presName="connectorText" presStyleLbl="sibTrans2D1" presStyleIdx="4" presStyleCnt="8"/>
      <dgm:spPr/>
      <dgm:t>
        <a:bodyPr/>
        <a:lstStyle/>
        <a:p>
          <a:endParaRPr lang="en-US"/>
        </a:p>
      </dgm:t>
    </dgm:pt>
    <dgm:pt modelId="{04FCFA92-0016-4BBB-B625-AC58FA53080F}" type="pres">
      <dgm:prSet presAssocID="{6FF3A3AF-9B83-442E-9E40-FD7716E01466}" presName="node" presStyleLbl="node1" presStyleIdx="4" presStyleCnt="8">
        <dgm:presLayoutVars>
          <dgm:bulletEnabled val="1"/>
        </dgm:presLayoutVars>
      </dgm:prSet>
      <dgm:spPr/>
      <dgm:t>
        <a:bodyPr/>
        <a:lstStyle/>
        <a:p>
          <a:endParaRPr lang="en-US"/>
        </a:p>
      </dgm:t>
    </dgm:pt>
    <dgm:pt modelId="{735AAF97-4325-487E-8062-70F2051B72A0}" type="pres">
      <dgm:prSet presAssocID="{F67F35AC-3E84-45C6-925A-A7E7DCDE7E00}" presName="parTrans" presStyleLbl="sibTrans2D1" presStyleIdx="5" presStyleCnt="8"/>
      <dgm:spPr/>
      <dgm:t>
        <a:bodyPr/>
        <a:lstStyle/>
        <a:p>
          <a:endParaRPr lang="en-US"/>
        </a:p>
      </dgm:t>
    </dgm:pt>
    <dgm:pt modelId="{7C6524AE-DF16-4CBE-BB82-2E62E39BCC66}" type="pres">
      <dgm:prSet presAssocID="{F67F35AC-3E84-45C6-925A-A7E7DCDE7E00}" presName="connectorText" presStyleLbl="sibTrans2D1" presStyleIdx="5" presStyleCnt="8"/>
      <dgm:spPr/>
      <dgm:t>
        <a:bodyPr/>
        <a:lstStyle/>
        <a:p>
          <a:endParaRPr lang="en-US"/>
        </a:p>
      </dgm:t>
    </dgm:pt>
    <dgm:pt modelId="{61761575-88F4-4AFF-AFFE-CE56DFBBC5BC}" type="pres">
      <dgm:prSet presAssocID="{FC1D68A2-0C4E-4C9C-8ADF-BDFCE4D7404B}" presName="node" presStyleLbl="node1" presStyleIdx="5" presStyleCnt="8">
        <dgm:presLayoutVars>
          <dgm:bulletEnabled val="1"/>
        </dgm:presLayoutVars>
      </dgm:prSet>
      <dgm:spPr/>
      <dgm:t>
        <a:bodyPr/>
        <a:lstStyle/>
        <a:p>
          <a:endParaRPr lang="en-US"/>
        </a:p>
      </dgm:t>
    </dgm:pt>
    <dgm:pt modelId="{D9459D05-4BCF-40F4-B8EF-79537FE745AF}" type="pres">
      <dgm:prSet presAssocID="{76884600-3FAE-4171-8653-C86EB03502D0}" presName="parTrans" presStyleLbl="sibTrans2D1" presStyleIdx="6" presStyleCnt="8"/>
      <dgm:spPr/>
      <dgm:t>
        <a:bodyPr/>
        <a:lstStyle/>
        <a:p>
          <a:endParaRPr lang="en-US"/>
        </a:p>
      </dgm:t>
    </dgm:pt>
    <dgm:pt modelId="{FCF6BF32-C244-48DB-AAE3-4A69D6070435}" type="pres">
      <dgm:prSet presAssocID="{76884600-3FAE-4171-8653-C86EB03502D0}" presName="connectorText" presStyleLbl="sibTrans2D1" presStyleIdx="6" presStyleCnt="8"/>
      <dgm:spPr/>
      <dgm:t>
        <a:bodyPr/>
        <a:lstStyle/>
        <a:p>
          <a:endParaRPr lang="en-US"/>
        </a:p>
      </dgm:t>
    </dgm:pt>
    <dgm:pt modelId="{CE457C5F-BC63-496E-970D-84162E6D7CC1}" type="pres">
      <dgm:prSet presAssocID="{F16CEC80-A445-4126-B59F-FC4FC0141BFC}" presName="node" presStyleLbl="node1" presStyleIdx="6" presStyleCnt="8">
        <dgm:presLayoutVars>
          <dgm:bulletEnabled val="1"/>
        </dgm:presLayoutVars>
      </dgm:prSet>
      <dgm:spPr/>
      <dgm:t>
        <a:bodyPr/>
        <a:lstStyle/>
        <a:p>
          <a:endParaRPr lang="en-US"/>
        </a:p>
      </dgm:t>
    </dgm:pt>
    <dgm:pt modelId="{70EB0B7B-E4A0-4E09-BD72-45C3F2303758}" type="pres">
      <dgm:prSet presAssocID="{EFAE140C-5427-4A0A-B655-8D84EF581308}" presName="parTrans" presStyleLbl="sibTrans2D1" presStyleIdx="7" presStyleCnt="8"/>
      <dgm:spPr/>
      <dgm:t>
        <a:bodyPr/>
        <a:lstStyle/>
        <a:p>
          <a:endParaRPr lang="en-US"/>
        </a:p>
      </dgm:t>
    </dgm:pt>
    <dgm:pt modelId="{09BE0B68-146C-424A-B625-D043EA1BA5AF}" type="pres">
      <dgm:prSet presAssocID="{EFAE140C-5427-4A0A-B655-8D84EF581308}" presName="connectorText" presStyleLbl="sibTrans2D1" presStyleIdx="7" presStyleCnt="8"/>
      <dgm:spPr/>
      <dgm:t>
        <a:bodyPr/>
        <a:lstStyle/>
        <a:p>
          <a:endParaRPr lang="en-US"/>
        </a:p>
      </dgm:t>
    </dgm:pt>
    <dgm:pt modelId="{314855EE-2E19-4056-A3CE-5F96B3BF962A}" type="pres">
      <dgm:prSet presAssocID="{5A2ADD0B-5D72-45F5-9770-57364F179025}" presName="node" presStyleLbl="node1" presStyleIdx="7" presStyleCnt="8">
        <dgm:presLayoutVars>
          <dgm:bulletEnabled val="1"/>
        </dgm:presLayoutVars>
      </dgm:prSet>
      <dgm:spPr/>
      <dgm:t>
        <a:bodyPr/>
        <a:lstStyle/>
        <a:p>
          <a:endParaRPr lang="en-US"/>
        </a:p>
      </dgm:t>
    </dgm:pt>
  </dgm:ptLst>
  <dgm:cxnLst>
    <dgm:cxn modelId="{2E0E7B5F-97FF-4AA1-82C2-AE29C7B2F235}" type="presOf" srcId="{F16CEC80-A445-4126-B59F-FC4FC0141BFC}" destId="{CE457C5F-BC63-496E-970D-84162E6D7CC1}" srcOrd="0" destOrd="0" presId="urn:microsoft.com/office/officeart/2005/8/layout/radial5"/>
    <dgm:cxn modelId="{AC570F80-80E7-4E4A-A9C1-0D06BCBE1297}" type="presOf" srcId="{5A2ADD0B-5D72-45F5-9770-57364F179025}" destId="{314855EE-2E19-4056-A3CE-5F96B3BF962A}" srcOrd="0" destOrd="0" presId="urn:microsoft.com/office/officeart/2005/8/layout/radial5"/>
    <dgm:cxn modelId="{01C592FA-72EF-4C53-ACEC-6CE181132418}" type="presOf" srcId="{AA2F6042-7D8D-4963-AEF5-296AB0E60DFE}" destId="{B9D36EAB-E975-4A6F-BC41-0D9F834D3310}" srcOrd="0" destOrd="0" presId="urn:microsoft.com/office/officeart/2005/8/layout/radial5"/>
    <dgm:cxn modelId="{2A34DD37-383A-4091-926A-53AC8B6A18B3}" srcId="{57D86FC3-C8A7-486C-B1BE-BE985086A9AC}" destId="{E70A2C6C-CB72-463A-AEE6-D01897E47EB4}" srcOrd="3" destOrd="0" parTransId="{AA2F6042-7D8D-4963-AEF5-296AB0E60DFE}" sibTransId="{E3C061B3-A4FA-41C4-AD0C-9A448C4DF0F5}"/>
    <dgm:cxn modelId="{51C35E3D-47E8-49FD-8A50-44958A396974}" type="presOf" srcId="{F67F35AC-3E84-45C6-925A-A7E7DCDE7E00}" destId="{735AAF97-4325-487E-8062-70F2051B72A0}" srcOrd="0" destOrd="0" presId="urn:microsoft.com/office/officeart/2005/8/layout/radial5"/>
    <dgm:cxn modelId="{0EEAD0CE-C9B0-44B8-A13D-6C569688DEEC}" type="presOf" srcId="{E2BD3735-2BFA-4FE9-A5B2-CDA92A9E51E4}" destId="{34EDDECE-3FCB-4973-95D6-C6356F4AA293}" srcOrd="0" destOrd="0" presId="urn:microsoft.com/office/officeart/2005/8/layout/radial5"/>
    <dgm:cxn modelId="{AB18E113-0BDB-4FF8-AE3A-9E5AF9EC1A23}" type="presOf" srcId="{76884600-3FAE-4171-8653-C86EB03502D0}" destId="{D9459D05-4BCF-40F4-B8EF-79537FE745AF}" srcOrd="0" destOrd="0" presId="urn:microsoft.com/office/officeart/2005/8/layout/radial5"/>
    <dgm:cxn modelId="{E8B9A355-B19C-4F7A-9F7B-348398F5B96E}" srcId="{57D86FC3-C8A7-486C-B1BE-BE985086A9AC}" destId="{5A2ADD0B-5D72-45F5-9770-57364F179025}" srcOrd="7" destOrd="0" parTransId="{EFAE140C-5427-4A0A-B655-8D84EF581308}" sibTransId="{E059C71D-0C98-4309-B077-F8C2DB58ACD9}"/>
    <dgm:cxn modelId="{C8C9BEA7-0416-45D3-AEA7-D8E08B463997}" type="presOf" srcId="{6FF3A3AF-9B83-442E-9E40-FD7716E01466}" destId="{04FCFA92-0016-4BBB-B625-AC58FA53080F}" srcOrd="0" destOrd="0" presId="urn:microsoft.com/office/officeart/2005/8/layout/radial5"/>
    <dgm:cxn modelId="{9B7E230F-03C9-49EF-A1EB-7A2D0590DB31}" type="presOf" srcId="{AA2F6042-7D8D-4963-AEF5-296AB0E60DFE}" destId="{AEAB0D3A-1D80-4026-8DB4-1D5A4340DF05}" srcOrd="1" destOrd="0" presId="urn:microsoft.com/office/officeart/2005/8/layout/radial5"/>
    <dgm:cxn modelId="{F5559DFB-584B-42FD-AB0C-7E5BF9A9BA9A}" type="presOf" srcId="{798EA60D-BF39-4101-AD93-43FBFCBFC588}" destId="{06A42228-30AB-482E-AB3D-2FBF301E254C}" srcOrd="0" destOrd="0" presId="urn:microsoft.com/office/officeart/2005/8/layout/radial5"/>
    <dgm:cxn modelId="{69DAC669-FDCB-46D0-972E-768F80C60609}" type="presOf" srcId="{EFAE140C-5427-4A0A-B655-8D84EF581308}" destId="{70EB0B7B-E4A0-4E09-BD72-45C3F2303758}" srcOrd="0" destOrd="0" presId="urn:microsoft.com/office/officeart/2005/8/layout/radial5"/>
    <dgm:cxn modelId="{0514BF3A-FCAC-4401-8F72-8431B3424BE0}" type="presOf" srcId="{EFAE140C-5427-4A0A-B655-8D84EF581308}" destId="{09BE0B68-146C-424A-B625-D043EA1BA5AF}" srcOrd="1" destOrd="0" presId="urn:microsoft.com/office/officeart/2005/8/layout/radial5"/>
    <dgm:cxn modelId="{DFD68107-F8AB-495C-B457-DECF6624608B}" srcId="{57D86FC3-C8A7-486C-B1BE-BE985086A9AC}" destId="{C6952772-AC11-4D0E-B1A7-C256ED8FA787}" srcOrd="0" destOrd="0" parTransId="{7860CED5-4932-48F8-B39C-764B895AA65A}" sibTransId="{1B053296-3022-463A-9F43-DD40FDA3DD7C}"/>
    <dgm:cxn modelId="{CA32F9B4-5658-4C8A-B359-5522140FE717}" type="presOf" srcId="{C5FA9B2E-3366-4455-A0C3-554A70885332}" destId="{DC764997-225D-427B-86C1-29BE75F9C800}" srcOrd="0" destOrd="0" presId="urn:microsoft.com/office/officeart/2005/8/layout/radial5"/>
    <dgm:cxn modelId="{7768BB2F-E6AE-4C73-AC37-DEFE7BF5FD17}" type="presOf" srcId="{C6952772-AC11-4D0E-B1A7-C256ED8FA787}" destId="{C35FDD41-42E1-4EC4-AD09-4CFD049ACE77}" srcOrd="0" destOrd="0" presId="urn:microsoft.com/office/officeart/2005/8/layout/radial5"/>
    <dgm:cxn modelId="{93781576-1070-4DAB-9A53-794FBC460CDD}" type="presOf" srcId="{E70A2C6C-CB72-463A-AEE6-D01897E47EB4}" destId="{264E5A31-67ED-49BD-8A95-6FACE125CAC9}" srcOrd="0" destOrd="0" presId="urn:microsoft.com/office/officeart/2005/8/layout/radial5"/>
    <dgm:cxn modelId="{826010BB-A2DF-4174-8C21-7662DAEC8006}" srcId="{57D86FC3-C8A7-486C-B1BE-BE985086A9AC}" destId="{F16CEC80-A445-4126-B59F-FC4FC0141BFC}" srcOrd="6" destOrd="0" parTransId="{76884600-3FAE-4171-8653-C86EB03502D0}" sibTransId="{A5DE7780-7FA7-495F-B48C-FAC29CD49A88}"/>
    <dgm:cxn modelId="{CA0A54A2-1001-4D83-9360-90EFB6380FFA}" type="presOf" srcId="{983D2CF6-629D-41DA-90D8-16FB7AB75EF3}" destId="{70F71E19-97CA-490A-A567-34A790062F6B}" srcOrd="0" destOrd="0" presId="urn:microsoft.com/office/officeart/2005/8/layout/radial5"/>
    <dgm:cxn modelId="{93B19D45-EEF5-4BFB-8A7F-5C79485F8118}" type="presOf" srcId="{76884600-3FAE-4171-8653-C86EB03502D0}" destId="{FCF6BF32-C244-48DB-AAE3-4A69D6070435}" srcOrd="1" destOrd="0" presId="urn:microsoft.com/office/officeart/2005/8/layout/radial5"/>
    <dgm:cxn modelId="{98E24815-24A8-4969-AB4F-02E8034ACF7E}" type="presOf" srcId="{7860CED5-4932-48F8-B39C-764B895AA65A}" destId="{CE287507-DC87-426A-8D56-E884429269E7}" srcOrd="1" destOrd="0" presId="urn:microsoft.com/office/officeart/2005/8/layout/radial5"/>
    <dgm:cxn modelId="{A3C77059-73A1-422F-A730-8C50883CE058}" srcId="{983D2CF6-629D-41DA-90D8-16FB7AB75EF3}" destId="{57D86FC3-C8A7-486C-B1BE-BE985086A9AC}" srcOrd="0" destOrd="0" parTransId="{6B371CE4-56E1-40E2-A8B1-F04DE1DFCBCC}" sibTransId="{8AF1516D-90ED-4116-A434-4FEC5116AEC7}"/>
    <dgm:cxn modelId="{9E6A08A2-40D9-4C01-8323-64F76AE702AC}" srcId="{57D86FC3-C8A7-486C-B1BE-BE985086A9AC}" destId="{FC1D68A2-0C4E-4C9C-8ADF-BDFCE4D7404B}" srcOrd="5" destOrd="0" parTransId="{F67F35AC-3E84-45C6-925A-A7E7DCDE7E00}" sibTransId="{3C53D6F3-3FAC-439A-992D-0113D387FBD1}"/>
    <dgm:cxn modelId="{D78EC917-E37E-4008-8BD9-B7BD51DFB009}" type="presOf" srcId="{C5FA9B2E-3366-4455-A0C3-554A70885332}" destId="{7B774DCF-2336-4135-B06A-AB75B8805DE8}" srcOrd="1" destOrd="0" presId="urn:microsoft.com/office/officeart/2005/8/layout/radial5"/>
    <dgm:cxn modelId="{F98FEF6E-AE8B-49E6-A8A7-9FC10F2A38B7}" srcId="{57D86FC3-C8A7-486C-B1BE-BE985086A9AC}" destId="{C05EECEB-3846-4E63-8A23-2386BE0748F4}" srcOrd="2" destOrd="0" parTransId="{C5FA9B2E-3366-4455-A0C3-554A70885332}" sibTransId="{67C3E4B1-5986-4B85-98BE-A363BF76DFA8}"/>
    <dgm:cxn modelId="{BDC3A24A-D2C8-4887-BF25-FF9F90752BB0}" srcId="{57D86FC3-C8A7-486C-B1BE-BE985086A9AC}" destId="{E2BD3735-2BFA-4FE9-A5B2-CDA92A9E51E4}" srcOrd="1" destOrd="0" parTransId="{C9745A1A-9F1D-4936-A8A8-30035661D02A}" sibTransId="{C48E2C01-CB3F-4F95-A79F-B630BC67D7B5}"/>
    <dgm:cxn modelId="{C0536A13-37C7-4173-8659-44313F5DB983}" type="presOf" srcId="{C9745A1A-9F1D-4936-A8A8-30035661D02A}" destId="{3C6723F9-C2D4-4BB0-99C7-C830FA05D599}" srcOrd="0" destOrd="0" presId="urn:microsoft.com/office/officeart/2005/8/layout/radial5"/>
    <dgm:cxn modelId="{EAEB2E86-61E0-4D11-8292-BCE1BBFCB2A2}" type="presOf" srcId="{798EA60D-BF39-4101-AD93-43FBFCBFC588}" destId="{4336BCBB-8BF5-4F38-ADE0-58650866CDAC}" srcOrd="1" destOrd="0" presId="urn:microsoft.com/office/officeart/2005/8/layout/radial5"/>
    <dgm:cxn modelId="{F2F7267A-86F2-4C47-BD0E-E5B264F05DB3}" type="presOf" srcId="{C05EECEB-3846-4E63-8A23-2386BE0748F4}" destId="{2863D042-9C06-49AA-93A3-A47ACADA328B}" srcOrd="0" destOrd="0" presId="urn:microsoft.com/office/officeart/2005/8/layout/radial5"/>
    <dgm:cxn modelId="{57418F23-4418-4062-A1D4-3611DEEBEDF7}" type="presOf" srcId="{F67F35AC-3E84-45C6-925A-A7E7DCDE7E00}" destId="{7C6524AE-DF16-4CBE-BB82-2E62E39BCC66}" srcOrd="1" destOrd="0" presId="urn:microsoft.com/office/officeart/2005/8/layout/radial5"/>
    <dgm:cxn modelId="{61D4E503-2722-432E-B819-E44E4A7571EA}" type="presOf" srcId="{C9745A1A-9F1D-4936-A8A8-30035661D02A}" destId="{CDA33796-3102-452F-BEA7-ADD9A3507ED9}" srcOrd="1" destOrd="0" presId="urn:microsoft.com/office/officeart/2005/8/layout/radial5"/>
    <dgm:cxn modelId="{2461258F-281B-49FB-BD81-31A45C6FD9AC}" type="presOf" srcId="{7860CED5-4932-48F8-B39C-764B895AA65A}" destId="{850D7739-9EB2-48C4-B492-4F9781684F66}" srcOrd="0" destOrd="0" presId="urn:microsoft.com/office/officeart/2005/8/layout/radial5"/>
    <dgm:cxn modelId="{06CED442-BAAC-468A-BA23-DED736D4166F}" type="presOf" srcId="{FC1D68A2-0C4E-4C9C-8ADF-BDFCE4D7404B}" destId="{61761575-88F4-4AFF-AFFE-CE56DFBBC5BC}" srcOrd="0" destOrd="0" presId="urn:microsoft.com/office/officeart/2005/8/layout/radial5"/>
    <dgm:cxn modelId="{018CC7BF-16D6-442B-9D6B-582A20DB5853}" srcId="{57D86FC3-C8A7-486C-B1BE-BE985086A9AC}" destId="{6FF3A3AF-9B83-442E-9E40-FD7716E01466}" srcOrd="4" destOrd="0" parTransId="{798EA60D-BF39-4101-AD93-43FBFCBFC588}" sibTransId="{A8680CFF-DBB3-4A65-962E-E6B7DB11ED10}"/>
    <dgm:cxn modelId="{A8264444-0A18-4BE8-B45B-18F7570F1CB0}" type="presOf" srcId="{57D86FC3-C8A7-486C-B1BE-BE985086A9AC}" destId="{E76FD41A-DF41-48C4-865B-C1A4F14928CA}" srcOrd="0" destOrd="0" presId="urn:microsoft.com/office/officeart/2005/8/layout/radial5"/>
    <dgm:cxn modelId="{7191F088-B36B-45A4-8C0B-6BE6925D3CE8}" type="presParOf" srcId="{70F71E19-97CA-490A-A567-34A790062F6B}" destId="{E76FD41A-DF41-48C4-865B-C1A4F14928CA}" srcOrd="0" destOrd="0" presId="urn:microsoft.com/office/officeart/2005/8/layout/radial5"/>
    <dgm:cxn modelId="{8792E62C-2C09-4BF8-BFB4-B04069F5378E}" type="presParOf" srcId="{70F71E19-97CA-490A-A567-34A790062F6B}" destId="{850D7739-9EB2-48C4-B492-4F9781684F66}" srcOrd="1" destOrd="0" presId="urn:microsoft.com/office/officeart/2005/8/layout/radial5"/>
    <dgm:cxn modelId="{BC2E67BE-33E7-408D-8EB8-112887672A6F}" type="presParOf" srcId="{850D7739-9EB2-48C4-B492-4F9781684F66}" destId="{CE287507-DC87-426A-8D56-E884429269E7}" srcOrd="0" destOrd="0" presId="urn:microsoft.com/office/officeart/2005/8/layout/radial5"/>
    <dgm:cxn modelId="{84CE455E-A22E-48B3-94FE-831596C92D06}" type="presParOf" srcId="{70F71E19-97CA-490A-A567-34A790062F6B}" destId="{C35FDD41-42E1-4EC4-AD09-4CFD049ACE77}" srcOrd="2" destOrd="0" presId="urn:microsoft.com/office/officeart/2005/8/layout/radial5"/>
    <dgm:cxn modelId="{F7B1BB6F-415D-4502-B360-A7372B4AC241}" type="presParOf" srcId="{70F71E19-97CA-490A-A567-34A790062F6B}" destId="{3C6723F9-C2D4-4BB0-99C7-C830FA05D599}" srcOrd="3" destOrd="0" presId="urn:microsoft.com/office/officeart/2005/8/layout/radial5"/>
    <dgm:cxn modelId="{377E333A-A085-41E9-8043-1AFBEA6915C1}" type="presParOf" srcId="{3C6723F9-C2D4-4BB0-99C7-C830FA05D599}" destId="{CDA33796-3102-452F-BEA7-ADD9A3507ED9}" srcOrd="0" destOrd="0" presId="urn:microsoft.com/office/officeart/2005/8/layout/radial5"/>
    <dgm:cxn modelId="{3B67B703-3AD6-411B-9117-29C8680FE41E}" type="presParOf" srcId="{70F71E19-97CA-490A-A567-34A790062F6B}" destId="{34EDDECE-3FCB-4973-95D6-C6356F4AA293}" srcOrd="4" destOrd="0" presId="urn:microsoft.com/office/officeart/2005/8/layout/radial5"/>
    <dgm:cxn modelId="{FF21454E-4A53-4D49-843F-9BF9406856FC}" type="presParOf" srcId="{70F71E19-97CA-490A-A567-34A790062F6B}" destId="{DC764997-225D-427B-86C1-29BE75F9C800}" srcOrd="5" destOrd="0" presId="urn:microsoft.com/office/officeart/2005/8/layout/radial5"/>
    <dgm:cxn modelId="{1533529D-06B2-43E9-B037-3858987ECC5F}" type="presParOf" srcId="{DC764997-225D-427B-86C1-29BE75F9C800}" destId="{7B774DCF-2336-4135-B06A-AB75B8805DE8}" srcOrd="0" destOrd="0" presId="urn:microsoft.com/office/officeart/2005/8/layout/radial5"/>
    <dgm:cxn modelId="{2F1DFEEC-7A2E-48B2-814F-A4EF2ABDCD9B}" type="presParOf" srcId="{70F71E19-97CA-490A-A567-34A790062F6B}" destId="{2863D042-9C06-49AA-93A3-A47ACADA328B}" srcOrd="6" destOrd="0" presId="urn:microsoft.com/office/officeart/2005/8/layout/radial5"/>
    <dgm:cxn modelId="{9A0EF282-49F8-46D3-A7CB-569A88185F62}" type="presParOf" srcId="{70F71E19-97CA-490A-A567-34A790062F6B}" destId="{B9D36EAB-E975-4A6F-BC41-0D9F834D3310}" srcOrd="7" destOrd="0" presId="urn:microsoft.com/office/officeart/2005/8/layout/radial5"/>
    <dgm:cxn modelId="{18C4DD05-8A98-4EC2-9C4E-5C27346092C1}" type="presParOf" srcId="{B9D36EAB-E975-4A6F-BC41-0D9F834D3310}" destId="{AEAB0D3A-1D80-4026-8DB4-1D5A4340DF05}" srcOrd="0" destOrd="0" presId="urn:microsoft.com/office/officeart/2005/8/layout/radial5"/>
    <dgm:cxn modelId="{A5D82BD9-CAC3-4577-955F-2D208D274F3B}" type="presParOf" srcId="{70F71E19-97CA-490A-A567-34A790062F6B}" destId="{264E5A31-67ED-49BD-8A95-6FACE125CAC9}" srcOrd="8" destOrd="0" presId="urn:microsoft.com/office/officeart/2005/8/layout/radial5"/>
    <dgm:cxn modelId="{1CA20D9E-E7D1-4160-94C2-9119141C5268}" type="presParOf" srcId="{70F71E19-97CA-490A-A567-34A790062F6B}" destId="{06A42228-30AB-482E-AB3D-2FBF301E254C}" srcOrd="9" destOrd="0" presId="urn:microsoft.com/office/officeart/2005/8/layout/radial5"/>
    <dgm:cxn modelId="{ADF4D29C-8C80-4DD7-B0AA-61B4B8A68F24}" type="presParOf" srcId="{06A42228-30AB-482E-AB3D-2FBF301E254C}" destId="{4336BCBB-8BF5-4F38-ADE0-58650866CDAC}" srcOrd="0" destOrd="0" presId="urn:microsoft.com/office/officeart/2005/8/layout/radial5"/>
    <dgm:cxn modelId="{1C6DEE08-F525-4043-AAFA-65D316B75CFC}" type="presParOf" srcId="{70F71E19-97CA-490A-A567-34A790062F6B}" destId="{04FCFA92-0016-4BBB-B625-AC58FA53080F}" srcOrd="10" destOrd="0" presId="urn:microsoft.com/office/officeart/2005/8/layout/radial5"/>
    <dgm:cxn modelId="{191614FC-4924-4F3E-93AC-83CDD5BD1812}" type="presParOf" srcId="{70F71E19-97CA-490A-A567-34A790062F6B}" destId="{735AAF97-4325-487E-8062-70F2051B72A0}" srcOrd="11" destOrd="0" presId="urn:microsoft.com/office/officeart/2005/8/layout/radial5"/>
    <dgm:cxn modelId="{F96F5FF1-A82F-42B0-96FB-9260494BA3D1}" type="presParOf" srcId="{735AAF97-4325-487E-8062-70F2051B72A0}" destId="{7C6524AE-DF16-4CBE-BB82-2E62E39BCC66}" srcOrd="0" destOrd="0" presId="urn:microsoft.com/office/officeart/2005/8/layout/radial5"/>
    <dgm:cxn modelId="{90D63585-E3F7-41ED-9ACD-E7B92B19F323}" type="presParOf" srcId="{70F71E19-97CA-490A-A567-34A790062F6B}" destId="{61761575-88F4-4AFF-AFFE-CE56DFBBC5BC}" srcOrd="12" destOrd="0" presId="urn:microsoft.com/office/officeart/2005/8/layout/radial5"/>
    <dgm:cxn modelId="{0B47088F-74BD-4548-9249-67459118659C}" type="presParOf" srcId="{70F71E19-97CA-490A-A567-34A790062F6B}" destId="{D9459D05-4BCF-40F4-B8EF-79537FE745AF}" srcOrd="13" destOrd="0" presId="urn:microsoft.com/office/officeart/2005/8/layout/radial5"/>
    <dgm:cxn modelId="{DE75A32B-23C9-4996-967A-F2048177081C}" type="presParOf" srcId="{D9459D05-4BCF-40F4-B8EF-79537FE745AF}" destId="{FCF6BF32-C244-48DB-AAE3-4A69D6070435}" srcOrd="0" destOrd="0" presId="urn:microsoft.com/office/officeart/2005/8/layout/radial5"/>
    <dgm:cxn modelId="{46DAA79F-2733-44A1-82B4-2A17ED5A7CAC}" type="presParOf" srcId="{70F71E19-97CA-490A-A567-34A790062F6B}" destId="{CE457C5F-BC63-496E-970D-84162E6D7CC1}" srcOrd="14" destOrd="0" presId="urn:microsoft.com/office/officeart/2005/8/layout/radial5"/>
    <dgm:cxn modelId="{8459A4AB-A2A5-4933-AB37-BA1B7B26EC7A}" type="presParOf" srcId="{70F71E19-97CA-490A-A567-34A790062F6B}" destId="{70EB0B7B-E4A0-4E09-BD72-45C3F2303758}" srcOrd="15" destOrd="0" presId="urn:microsoft.com/office/officeart/2005/8/layout/radial5"/>
    <dgm:cxn modelId="{5FCCF1D1-646E-4A5A-B445-06FDA03A5276}" type="presParOf" srcId="{70EB0B7B-E4A0-4E09-BD72-45C3F2303758}" destId="{09BE0B68-146C-424A-B625-D043EA1BA5AF}" srcOrd="0" destOrd="0" presId="urn:microsoft.com/office/officeart/2005/8/layout/radial5"/>
    <dgm:cxn modelId="{D1F47A84-134A-4A38-8A03-4E78090E90AC}" type="presParOf" srcId="{70F71E19-97CA-490A-A567-34A790062F6B}" destId="{314855EE-2E19-4056-A3CE-5F96B3BF962A}"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BC906C-8873-40BD-BE17-E8A2E905E417}" type="doc">
      <dgm:prSet loTypeId="urn:microsoft.com/office/officeart/2009/3/layout/StepUpProcess" loCatId="process" qsTypeId="urn:microsoft.com/office/officeart/2005/8/quickstyle/simple1" qsCatId="simple" csTypeId="urn:microsoft.com/office/officeart/2005/8/colors/accent0_2" csCatId="mainScheme" phldr="1"/>
      <dgm:spPr/>
    </dgm:pt>
    <dgm:pt modelId="{90D86E1D-7CA1-4A7A-BBDB-A50A4823B183}">
      <dgm:prSet phldrT="[Text]" custT="1"/>
      <dgm:spPr>
        <a:solidFill>
          <a:schemeClr val="accent5"/>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Identify Assets</a:t>
          </a:r>
          <a:endParaRPr lang="en-US" sz="2800" dirty="0">
            <a:solidFill>
              <a:schemeClr val="bg1"/>
            </a:solidFill>
            <a:latin typeface="Times New Roman" panose="02020603050405020304" pitchFamily="18" charset="0"/>
            <a:cs typeface="Times New Roman" panose="02020603050405020304" pitchFamily="18" charset="0"/>
          </a:endParaRPr>
        </a:p>
      </dgm:t>
    </dgm:pt>
    <dgm:pt modelId="{6E786E53-10B4-4E52-AF40-281376FB8800}" type="parTrans" cxnId="{60282560-2D1B-4FD2-BDD9-4DA22210504B}">
      <dgm:prSet/>
      <dgm:spPr/>
      <dgm:t>
        <a:bodyPr/>
        <a:lstStyle/>
        <a:p>
          <a:endParaRPr lang="en-US"/>
        </a:p>
      </dgm:t>
    </dgm:pt>
    <dgm:pt modelId="{0BFEA5DC-69AD-4705-99BF-FC6C3676C6A8}" type="sibTrans" cxnId="{60282560-2D1B-4FD2-BDD9-4DA22210504B}">
      <dgm:prSet/>
      <dgm:spPr/>
      <dgm:t>
        <a:bodyPr/>
        <a:lstStyle/>
        <a:p>
          <a:endParaRPr lang="en-US"/>
        </a:p>
      </dgm:t>
    </dgm:pt>
    <dgm:pt modelId="{09390FF8-B851-4195-AB2C-905441479A1C}">
      <dgm:prSet phldrT="[Text]" custT="1"/>
      <dgm:spPr>
        <a:solidFill>
          <a:schemeClr val="accent2"/>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Identify Security Controls</a:t>
          </a:r>
          <a:endParaRPr lang="en-US" sz="2800" dirty="0">
            <a:solidFill>
              <a:schemeClr val="bg1"/>
            </a:solidFill>
            <a:latin typeface="Times New Roman" panose="02020603050405020304" pitchFamily="18" charset="0"/>
            <a:cs typeface="Times New Roman" panose="02020603050405020304" pitchFamily="18" charset="0"/>
          </a:endParaRPr>
        </a:p>
      </dgm:t>
    </dgm:pt>
    <dgm:pt modelId="{431780E4-6897-4275-85A3-13AD2169540E}" type="parTrans" cxnId="{02DB803D-6C13-453A-A32E-4E0100430643}">
      <dgm:prSet/>
      <dgm:spPr/>
      <dgm:t>
        <a:bodyPr/>
        <a:lstStyle/>
        <a:p>
          <a:endParaRPr lang="en-US"/>
        </a:p>
      </dgm:t>
    </dgm:pt>
    <dgm:pt modelId="{A49B54BF-02A2-4E41-A36F-8F96BFFE87F5}" type="sibTrans" cxnId="{02DB803D-6C13-453A-A32E-4E0100430643}">
      <dgm:prSet/>
      <dgm:spPr/>
      <dgm:t>
        <a:bodyPr/>
        <a:lstStyle/>
        <a:p>
          <a:endParaRPr lang="en-US"/>
        </a:p>
      </dgm:t>
    </dgm:pt>
    <dgm:pt modelId="{49A199E6-22F7-4FE6-8DC8-8333AFE23383}">
      <dgm:prSet phldrT="[Text]" custT="1"/>
      <dgm:spPr>
        <a:solidFill>
          <a:schemeClr val="tx2"/>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Leverage 12x13 Matrix</a:t>
          </a:r>
          <a:endParaRPr lang="en-US" sz="2800" dirty="0">
            <a:solidFill>
              <a:schemeClr val="bg1"/>
            </a:solidFill>
            <a:latin typeface="Times New Roman" panose="02020603050405020304" pitchFamily="18" charset="0"/>
            <a:cs typeface="Times New Roman" panose="02020603050405020304" pitchFamily="18" charset="0"/>
          </a:endParaRPr>
        </a:p>
      </dgm:t>
    </dgm:pt>
    <dgm:pt modelId="{4ACE4E43-438A-4965-8900-EF8B3548DCBE}" type="parTrans" cxnId="{F99F2496-7A69-4699-B67F-9492DA45CFFD}">
      <dgm:prSet/>
      <dgm:spPr/>
      <dgm:t>
        <a:bodyPr/>
        <a:lstStyle/>
        <a:p>
          <a:endParaRPr lang="en-US"/>
        </a:p>
      </dgm:t>
    </dgm:pt>
    <dgm:pt modelId="{B923DDB6-62D6-4F09-B42F-3E3BDBF2874C}" type="sibTrans" cxnId="{F99F2496-7A69-4699-B67F-9492DA45CFFD}">
      <dgm:prSet/>
      <dgm:spPr/>
      <dgm:t>
        <a:bodyPr/>
        <a:lstStyle/>
        <a:p>
          <a:endParaRPr lang="en-US"/>
        </a:p>
      </dgm:t>
    </dgm:pt>
    <dgm:pt modelId="{D4DB4F82-6EA5-4DD7-8E9A-98F1895D008A}">
      <dgm:prSet custT="1"/>
      <dgm:spPr>
        <a:solidFill>
          <a:schemeClr val="accent6"/>
        </a:solidFill>
      </dgm:spPr>
      <dgm:t>
        <a:bodyPr/>
        <a:lstStyle/>
        <a:p>
          <a:r>
            <a:rPr lang="en-US" sz="2800" dirty="0" smtClean="0">
              <a:solidFill>
                <a:schemeClr val="bg1"/>
              </a:solidFill>
              <a:latin typeface="Times New Roman" panose="02020603050405020304" pitchFamily="18" charset="0"/>
              <a:cs typeface="Times New Roman" panose="02020603050405020304" pitchFamily="18" charset="0"/>
            </a:rPr>
            <a:t>Review Business Processes</a:t>
          </a:r>
          <a:endParaRPr lang="en-US" sz="2800" dirty="0">
            <a:solidFill>
              <a:schemeClr val="bg1"/>
            </a:solidFill>
            <a:latin typeface="Times New Roman" panose="02020603050405020304" pitchFamily="18" charset="0"/>
            <a:cs typeface="Times New Roman" panose="02020603050405020304" pitchFamily="18" charset="0"/>
          </a:endParaRPr>
        </a:p>
      </dgm:t>
    </dgm:pt>
    <dgm:pt modelId="{671CE6C7-1E39-4BC3-93BB-E96F7D957D97}" type="parTrans" cxnId="{BE34949F-510D-47AA-A024-6CE5C0A73D30}">
      <dgm:prSet/>
      <dgm:spPr/>
      <dgm:t>
        <a:bodyPr/>
        <a:lstStyle/>
        <a:p>
          <a:endParaRPr lang="en-US"/>
        </a:p>
      </dgm:t>
    </dgm:pt>
    <dgm:pt modelId="{15165297-C76F-4233-821D-AAF797C1C1BE}" type="sibTrans" cxnId="{BE34949F-510D-47AA-A024-6CE5C0A73D30}">
      <dgm:prSet/>
      <dgm:spPr/>
      <dgm:t>
        <a:bodyPr/>
        <a:lstStyle/>
        <a:p>
          <a:endParaRPr lang="en-US"/>
        </a:p>
      </dgm:t>
    </dgm:pt>
    <dgm:pt modelId="{DC03A289-8378-44FB-BF4D-716E16926C7C}" type="pres">
      <dgm:prSet presAssocID="{65BC906C-8873-40BD-BE17-E8A2E905E417}" presName="rootnode" presStyleCnt="0">
        <dgm:presLayoutVars>
          <dgm:chMax/>
          <dgm:chPref/>
          <dgm:dir/>
          <dgm:animLvl val="lvl"/>
        </dgm:presLayoutVars>
      </dgm:prSet>
      <dgm:spPr/>
    </dgm:pt>
    <dgm:pt modelId="{43D3FB6C-62BA-45FD-BFC5-C83D27B90EA9}" type="pres">
      <dgm:prSet presAssocID="{90D86E1D-7CA1-4A7A-BBDB-A50A4823B183}" presName="composite" presStyleCnt="0"/>
      <dgm:spPr/>
    </dgm:pt>
    <dgm:pt modelId="{7EC768BF-B71F-4565-9285-A49D002CF1AC}" type="pres">
      <dgm:prSet presAssocID="{90D86E1D-7CA1-4A7A-BBDB-A50A4823B183}" presName="LShape" presStyleLbl="alignNode1" presStyleIdx="0" presStyleCnt="7"/>
      <dgm:spPr/>
    </dgm:pt>
    <dgm:pt modelId="{A1096A9A-7747-4860-84FB-15DF698DB4F7}" type="pres">
      <dgm:prSet presAssocID="{90D86E1D-7CA1-4A7A-BBDB-A50A4823B183}" presName="ParentText" presStyleLbl="revTx" presStyleIdx="0" presStyleCnt="4">
        <dgm:presLayoutVars>
          <dgm:chMax val="0"/>
          <dgm:chPref val="0"/>
          <dgm:bulletEnabled val="1"/>
        </dgm:presLayoutVars>
      </dgm:prSet>
      <dgm:spPr/>
      <dgm:t>
        <a:bodyPr/>
        <a:lstStyle/>
        <a:p>
          <a:endParaRPr lang="en-US"/>
        </a:p>
      </dgm:t>
    </dgm:pt>
    <dgm:pt modelId="{FC92A5C8-9204-4481-B9EC-4F1C9F465126}" type="pres">
      <dgm:prSet presAssocID="{90D86E1D-7CA1-4A7A-BBDB-A50A4823B183}" presName="Triangle" presStyleLbl="alignNode1" presStyleIdx="1" presStyleCnt="7"/>
      <dgm:spPr/>
    </dgm:pt>
    <dgm:pt modelId="{8EBCF93B-71B8-4CDF-AB8A-77C20BB83D0C}" type="pres">
      <dgm:prSet presAssocID="{0BFEA5DC-69AD-4705-99BF-FC6C3676C6A8}" presName="sibTrans" presStyleCnt="0"/>
      <dgm:spPr/>
    </dgm:pt>
    <dgm:pt modelId="{58630BBA-1A61-4286-8C21-86CCB803A1F1}" type="pres">
      <dgm:prSet presAssocID="{0BFEA5DC-69AD-4705-99BF-FC6C3676C6A8}" presName="space" presStyleCnt="0"/>
      <dgm:spPr/>
    </dgm:pt>
    <dgm:pt modelId="{CE1B412B-D066-4F25-8505-BC8094E6AF66}" type="pres">
      <dgm:prSet presAssocID="{D4DB4F82-6EA5-4DD7-8E9A-98F1895D008A}" presName="composite" presStyleCnt="0"/>
      <dgm:spPr/>
    </dgm:pt>
    <dgm:pt modelId="{281887D6-DB61-44E4-BE81-617DFF687EBD}" type="pres">
      <dgm:prSet presAssocID="{D4DB4F82-6EA5-4DD7-8E9A-98F1895D008A}" presName="LShape" presStyleLbl="alignNode1" presStyleIdx="2" presStyleCnt="7"/>
      <dgm:spPr/>
    </dgm:pt>
    <dgm:pt modelId="{3CAA4462-777F-480C-8819-74C3E556BD10}" type="pres">
      <dgm:prSet presAssocID="{D4DB4F82-6EA5-4DD7-8E9A-98F1895D008A}" presName="ParentText" presStyleLbl="revTx" presStyleIdx="1" presStyleCnt="4">
        <dgm:presLayoutVars>
          <dgm:chMax val="0"/>
          <dgm:chPref val="0"/>
          <dgm:bulletEnabled val="1"/>
        </dgm:presLayoutVars>
      </dgm:prSet>
      <dgm:spPr/>
      <dgm:t>
        <a:bodyPr/>
        <a:lstStyle/>
        <a:p>
          <a:endParaRPr lang="en-US"/>
        </a:p>
      </dgm:t>
    </dgm:pt>
    <dgm:pt modelId="{D3B6F838-CB64-48C8-A2D3-A52B2829B63B}" type="pres">
      <dgm:prSet presAssocID="{D4DB4F82-6EA5-4DD7-8E9A-98F1895D008A}" presName="Triangle" presStyleLbl="alignNode1" presStyleIdx="3" presStyleCnt="7"/>
      <dgm:spPr/>
    </dgm:pt>
    <dgm:pt modelId="{A71DD0E1-E2A6-4002-942E-1D1CE68B7378}" type="pres">
      <dgm:prSet presAssocID="{15165297-C76F-4233-821D-AAF797C1C1BE}" presName="sibTrans" presStyleCnt="0"/>
      <dgm:spPr/>
    </dgm:pt>
    <dgm:pt modelId="{C0CFD455-076C-4A76-8B07-B29BB18C1D27}" type="pres">
      <dgm:prSet presAssocID="{15165297-C76F-4233-821D-AAF797C1C1BE}" presName="space" presStyleCnt="0"/>
      <dgm:spPr/>
    </dgm:pt>
    <dgm:pt modelId="{30E01D7F-1245-4FA9-9E3D-4FB425AA4741}" type="pres">
      <dgm:prSet presAssocID="{09390FF8-B851-4195-AB2C-905441479A1C}" presName="composite" presStyleCnt="0"/>
      <dgm:spPr/>
    </dgm:pt>
    <dgm:pt modelId="{12D265F5-DAB9-4B01-856B-E4612A50127C}" type="pres">
      <dgm:prSet presAssocID="{09390FF8-B851-4195-AB2C-905441479A1C}" presName="LShape" presStyleLbl="alignNode1" presStyleIdx="4" presStyleCnt="7"/>
      <dgm:spPr/>
    </dgm:pt>
    <dgm:pt modelId="{E168D9E2-4731-423A-B4AE-DA37F4CD98F8}" type="pres">
      <dgm:prSet presAssocID="{09390FF8-B851-4195-AB2C-905441479A1C}" presName="ParentText" presStyleLbl="revTx" presStyleIdx="2" presStyleCnt="4">
        <dgm:presLayoutVars>
          <dgm:chMax val="0"/>
          <dgm:chPref val="0"/>
          <dgm:bulletEnabled val="1"/>
        </dgm:presLayoutVars>
      </dgm:prSet>
      <dgm:spPr/>
      <dgm:t>
        <a:bodyPr/>
        <a:lstStyle/>
        <a:p>
          <a:endParaRPr lang="en-US"/>
        </a:p>
      </dgm:t>
    </dgm:pt>
    <dgm:pt modelId="{5F95D93B-5F02-4EBD-AE8B-BFB0BD90AA07}" type="pres">
      <dgm:prSet presAssocID="{09390FF8-B851-4195-AB2C-905441479A1C}" presName="Triangle" presStyleLbl="alignNode1" presStyleIdx="5" presStyleCnt="7"/>
      <dgm:spPr/>
    </dgm:pt>
    <dgm:pt modelId="{75802566-8B36-4EDF-B913-137074A35D94}" type="pres">
      <dgm:prSet presAssocID="{A49B54BF-02A2-4E41-A36F-8F96BFFE87F5}" presName="sibTrans" presStyleCnt="0"/>
      <dgm:spPr/>
    </dgm:pt>
    <dgm:pt modelId="{6F58AD58-CD26-486E-B8D7-50C78A47C9C0}" type="pres">
      <dgm:prSet presAssocID="{A49B54BF-02A2-4E41-A36F-8F96BFFE87F5}" presName="space" presStyleCnt="0"/>
      <dgm:spPr/>
    </dgm:pt>
    <dgm:pt modelId="{A0C430C3-0347-4BCD-A57F-CC389E73C903}" type="pres">
      <dgm:prSet presAssocID="{49A199E6-22F7-4FE6-8DC8-8333AFE23383}" presName="composite" presStyleCnt="0"/>
      <dgm:spPr/>
    </dgm:pt>
    <dgm:pt modelId="{54476E98-B3AA-4437-B7F8-1E82F2F7C8BC}" type="pres">
      <dgm:prSet presAssocID="{49A199E6-22F7-4FE6-8DC8-8333AFE23383}" presName="LShape" presStyleLbl="alignNode1" presStyleIdx="6" presStyleCnt="7"/>
      <dgm:spPr/>
    </dgm:pt>
    <dgm:pt modelId="{C5A39293-5275-43BF-AD58-D743EEA7A324}" type="pres">
      <dgm:prSet presAssocID="{49A199E6-22F7-4FE6-8DC8-8333AFE23383}" presName="ParentText" presStyleLbl="revTx" presStyleIdx="3" presStyleCnt="4">
        <dgm:presLayoutVars>
          <dgm:chMax val="0"/>
          <dgm:chPref val="0"/>
          <dgm:bulletEnabled val="1"/>
        </dgm:presLayoutVars>
      </dgm:prSet>
      <dgm:spPr/>
      <dgm:t>
        <a:bodyPr/>
        <a:lstStyle/>
        <a:p>
          <a:endParaRPr lang="en-US"/>
        </a:p>
      </dgm:t>
    </dgm:pt>
  </dgm:ptLst>
  <dgm:cxnLst>
    <dgm:cxn modelId="{86EBD58A-9D8E-42FD-B80B-59C0C4B744A2}" type="presOf" srcId="{90D86E1D-7CA1-4A7A-BBDB-A50A4823B183}" destId="{A1096A9A-7747-4860-84FB-15DF698DB4F7}" srcOrd="0" destOrd="0" presId="urn:microsoft.com/office/officeart/2009/3/layout/StepUpProcess"/>
    <dgm:cxn modelId="{70ED1E93-7593-41D6-850C-E64D9CE2A654}" type="presOf" srcId="{D4DB4F82-6EA5-4DD7-8E9A-98F1895D008A}" destId="{3CAA4462-777F-480C-8819-74C3E556BD10}" srcOrd="0" destOrd="0" presId="urn:microsoft.com/office/officeart/2009/3/layout/StepUpProcess"/>
    <dgm:cxn modelId="{F99F2496-7A69-4699-B67F-9492DA45CFFD}" srcId="{65BC906C-8873-40BD-BE17-E8A2E905E417}" destId="{49A199E6-22F7-4FE6-8DC8-8333AFE23383}" srcOrd="3" destOrd="0" parTransId="{4ACE4E43-438A-4965-8900-EF8B3548DCBE}" sibTransId="{B923DDB6-62D6-4F09-B42F-3E3BDBF2874C}"/>
    <dgm:cxn modelId="{BE34949F-510D-47AA-A024-6CE5C0A73D30}" srcId="{65BC906C-8873-40BD-BE17-E8A2E905E417}" destId="{D4DB4F82-6EA5-4DD7-8E9A-98F1895D008A}" srcOrd="1" destOrd="0" parTransId="{671CE6C7-1E39-4BC3-93BB-E96F7D957D97}" sibTransId="{15165297-C76F-4233-821D-AAF797C1C1BE}"/>
    <dgm:cxn modelId="{60282560-2D1B-4FD2-BDD9-4DA22210504B}" srcId="{65BC906C-8873-40BD-BE17-E8A2E905E417}" destId="{90D86E1D-7CA1-4A7A-BBDB-A50A4823B183}" srcOrd="0" destOrd="0" parTransId="{6E786E53-10B4-4E52-AF40-281376FB8800}" sibTransId="{0BFEA5DC-69AD-4705-99BF-FC6C3676C6A8}"/>
    <dgm:cxn modelId="{0CB2FF55-ABDD-449F-8F5E-347F3840B22D}" type="presOf" srcId="{09390FF8-B851-4195-AB2C-905441479A1C}" destId="{E168D9E2-4731-423A-B4AE-DA37F4CD98F8}" srcOrd="0" destOrd="0" presId="urn:microsoft.com/office/officeart/2009/3/layout/StepUpProcess"/>
    <dgm:cxn modelId="{02DB803D-6C13-453A-A32E-4E0100430643}" srcId="{65BC906C-8873-40BD-BE17-E8A2E905E417}" destId="{09390FF8-B851-4195-AB2C-905441479A1C}" srcOrd="2" destOrd="0" parTransId="{431780E4-6897-4275-85A3-13AD2169540E}" sibTransId="{A49B54BF-02A2-4E41-A36F-8F96BFFE87F5}"/>
    <dgm:cxn modelId="{1C5D7BA2-B400-4E67-9783-84318FDA6400}" type="presOf" srcId="{49A199E6-22F7-4FE6-8DC8-8333AFE23383}" destId="{C5A39293-5275-43BF-AD58-D743EEA7A324}" srcOrd="0" destOrd="0" presId="urn:microsoft.com/office/officeart/2009/3/layout/StepUpProcess"/>
    <dgm:cxn modelId="{20AFB885-B50C-4FC4-B3AD-59BA9856A294}" type="presOf" srcId="{65BC906C-8873-40BD-BE17-E8A2E905E417}" destId="{DC03A289-8378-44FB-BF4D-716E16926C7C}" srcOrd="0" destOrd="0" presId="urn:microsoft.com/office/officeart/2009/3/layout/StepUpProcess"/>
    <dgm:cxn modelId="{D738E3E3-B0A2-4EDA-8EAF-92E3A677A253}" type="presParOf" srcId="{DC03A289-8378-44FB-BF4D-716E16926C7C}" destId="{43D3FB6C-62BA-45FD-BFC5-C83D27B90EA9}" srcOrd="0" destOrd="0" presId="urn:microsoft.com/office/officeart/2009/3/layout/StepUpProcess"/>
    <dgm:cxn modelId="{2B4047F5-65E7-4377-B743-8D0A4077B3CA}" type="presParOf" srcId="{43D3FB6C-62BA-45FD-BFC5-C83D27B90EA9}" destId="{7EC768BF-B71F-4565-9285-A49D002CF1AC}" srcOrd="0" destOrd="0" presId="urn:microsoft.com/office/officeart/2009/3/layout/StepUpProcess"/>
    <dgm:cxn modelId="{E7B902F4-0AE2-4309-B73D-B0A0D671616D}" type="presParOf" srcId="{43D3FB6C-62BA-45FD-BFC5-C83D27B90EA9}" destId="{A1096A9A-7747-4860-84FB-15DF698DB4F7}" srcOrd="1" destOrd="0" presId="urn:microsoft.com/office/officeart/2009/3/layout/StepUpProcess"/>
    <dgm:cxn modelId="{7352B8AE-40CB-45AC-8168-1DE9197BCA86}" type="presParOf" srcId="{43D3FB6C-62BA-45FD-BFC5-C83D27B90EA9}" destId="{FC92A5C8-9204-4481-B9EC-4F1C9F465126}" srcOrd="2" destOrd="0" presId="urn:microsoft.com/office/officeart/2009/3/layout/StepUpProcess"/>
    <dgm:cxn modelId="{353B00C3-56A4-4ACD-97E9-F293766028C8}" type="presParOf" srcId="{DC03A289-8378-44FB-BF4D-716E16926C7C}" destId="{8EBCF93B-71B8-4CDF-AB8A-77C20BB83D0C}" srcOrd="1" destOrd="0" presId="urn:microsoft.com/office/officeart/2009/3/layout/StepUpProcess"/>
    <dgm:cxn modelId="{F7EDC601-A474-4EB2-8191-B1B602D13497}" type="presParOf" srcId="{8EBCF93B-71B8-4CDF-AB8A-77C20BB83D0C}" destId="{58630BBA-1A61-4286-8C21-86CCB803A1F1}" srcOrd="0" destOrd="0" presId="urn:microsoft.com/office/officeart/2009/3/layout/StepUpProcess"/>
    <dgm:cxn modelId="{F0B02743-72D1-44CE-98EB-1800D490A874}" type="presParOf" srcId="{DC03A289-8378-44FB-BF4D-716E16926C7C}" destId="{CE1B412B-D066-4F25-8505-BC8094E6AF66}" srcOrd="2" destOrd="0" presId="urn:microsoft.com/office/officeart/2009/3/layout/StepUpProcess"/>
    <dgm:cxn modelId="{8D05815E-5ACD-4EB5-A1CB-BE44D975D955}" type="presParOf" srcId="{CE1B412B-D066-4F25-8505-BC8094E6AF66}" destId="{281887D6-DB61-44E4-BE81-617DFF687EBD}" srcOrd="0" destOrd="0" presId="urn:microsoft.com/office/officeart/2009/3/layout/StepUpProcess"/>
    <dgm:cxn modelId="{D055D377-0BCE-452D-B7A7-BF32D348A625}" type="presParOf" srcId="{CE1B412B-D066-4F25-8505-BC8094E6AF66}" destId="{3CAA4462-777F-480C-8819-74C3E556BD10}" srcOrd="1" destOrd="0" presId="urn:microsoft.com/office/officeart/2009/3/layout/StepUpProcess"/>
    <dgm:cxn modelId="{183648FF-F351-4248-85B1-C69D6751B85E}" type="presParOf" srcId="{CE1B412B-D066-4F25-8505-BC8094E6AF66}" destId="{D3B6F838-CB64-48C8-A2D3-A52B2829B63B}" srcOrd="2" destOrd="0" presId="urn:microsoft.com/office/officeart/2009/3/layout/StepUpProcess"/>
    <dgm:cxn modelId="{CFB9B7B4-66C9-4C0D-BF54-A7E3F42D2823}" type="presParOf" srcId="{DC03A289-8378-44FB-BF4D-716E16926C7C}" destId="{A71DD0E1-E2A6-4002-942E-1D1CE68B7378}" srcOrd="3" destOrd="0" presId="urn:microsoft.com/office/officeart/2009/3/layout/StepUpProcess"/>
    <dgm:cxn modelId="{197FA66D-27E3-4A4E-95E1-16808EDE6DC1}" type="presParOf" srcId="{A71DD0E1-E2A6-4002-942E-1D1CE68B7378}" destId="{C0CFD455-076C-4A76-8B07-B29BB18C1D27}" srcOrd="0" destOrd="0" presId="urn:microsoft.com/office/officeart/2009/3/layout/StepUpProcess"/>
    <dgm:cxn modelId="{C6106A0F-1EBA-4064-AC37-130A5C9D1714}" type="presParOf" srcId="{DC03A289-8378-44FB-BF4D-716E16926C7C}" destId="{30E01D7F-1245-4FA9-9E3D-4FB425AA4741}" srcOrd="4" destOrd="0" presId="urn:microsoft.com/office/officeart/2009/3/layout/StepUpProcess"/>
    <dgm:cxn modelId="{4C76085A-0AE2-41D4-B46A-E5299D4A4C13}" type="presParOf" srcId="{30E01D7F-1245-4FA9-9E3D-4FB425AA4741}" destId="{12D265F5-DAB9-4B01-856B-E4612A50127C}" srcOrd="0" destOrd="0" presId="urn:microsoft.com/office/officeart/2009/3/layout/StepUpProcess"/>
    <dgm:cxn modelId="{9852B00F-2CC2-4EE4-949F-3E1B7E2CE4B3}" type="presParOf" srcId="{30E01D7F-1245-4FA9-9E3D-4FB425AA4741}" destId="{E168D9E2-4731-423A-B4AE-DA37F4CD98F8}" srcOrd="1" destOrd="0" presId="urn:microsoft.com/office/officeart/2009/3/layout/StepUpProcess"/>
    <dgm:cxn modelId="{7CA99BA9-DC12-452F-9FFE-4169751CC8F8}" type="presParOf" srcId="{30E01D7F-1245-4FA9-9E3D-4FB425AA4741}" destId="{5F95D93B-5F02-4EBD-AE8B-BFB0BD90AA07}" srcOrd="2" destOrd="0" presId="urn:microsoft.com/office/officeart/2009/3/layout/StepUpProcess"/>
    <dgm:cxn modelId="{041B0867-22B2-4D37-ADD8-66888A178C4D}" type="presParOf" srcId="{DC03A289-8378-44FB-BF4D-716E16926C7C}" destId="{75802566-8B36-4EDF-B913-137074A35D94}" srcOrd="5" destOrd="0" presId="urn:microsoft.com/office/officeart/2009/3/layout/StepUpProcess"/>
    <dgm:cxn modelId="{C5AC5A94-0B15-4EAC-834A-9D357028F971}" type="presParOf" srcId="{75802566-8B36-4EDF-B913-137074A35D94}" destId="{6F58AD58-CD26-486E-B8D7-50C78A47C9C0}" srcOrd="0" destOrd="0" presId="urn:microsoft.com/office/officeart/2009/3/layout/StepUpProcess"/>
    <dgm:cxn modelId="{DDA2F6EC-E59B-433D-9B92-16096FA8DF82}" type="presParOf" srcId="{DC03A289-8378-44FB-BF4D-716E16926C7C}" destId="{A0C430C3-0347-4BCD-A57F-CC389E73C903}" srcOrd="6" destOrd="0" presId="urn:microsoft.com/office/officeart/2009/3/layout/StepUpProcess"/>
    <dgm:cxn modelId="{002ED3F9-EE6E-43E7-9524-703442CD4462}" type="presParOf" srcId="{A0C430C3-0347-4BCD-A57F-CC389E73C903}" destId="{54476E98-B3AA-4437-B7F8-1E82F2F7C8BC}" srcOrd="0" destOrd="0" presId="urn:microsoft.com/office/officeart/2009/3/layout/StepUpProcess"/>
    <dgm:cxn modelId="{ABA8E685-D37D-4942-A59C-3B32878E6ACB}" type="presParOf" srcId="{A0C430C3-0347-4BCD-A57F-CC389E73C903}" destId="{C5A39293-5275-43BF-AD58-D743EEA7A32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F2C4C-C76D-441F-AD2F-D55705234622}">
      <dsp:nvSpPr>
        <dsp:cNvPr id="0" name=""/>
        <dsp:cNvSpPr/>
      </dsp:nvSpPr>
      <dsp:spPr>
        <a:xfrm>
          <a:off x="639739" y="0"/>
          <a:ext cx="7250384" cy="4541972"/>
        </a:xfrm>
        <a:prstGeom prst="rightArrow">
          <a:avLst/>
        </a:prstGeom>
        <a:noFill/>
        <a:ln>
          <a:solidFill>
            <a:schemeClr val="accent1"/>
          </a:solidFill>
        </a:ln>
        <a:effectLst/>
      </dsp:spPr>
      <dsp:style>
        <a:lnRef idx="0">
          <a:scrgbClr r="0" g="0" b="0"/>
        </a:lnRef>
        <a:fillRef idx="1">
          <a:scrgbClr r="0" g="0" b="0"/>
        </a:fillRef>
        <a:effectRef idx="0">
          <a:scrgbClr r="0" g="0" b="0"/>
        </a:effectRef>
        <a:fontRef idx="minor"/>
      </dsp:style>
    </dsp:sp>
    <dsp:sp modelId="{E4DD3766-C232-47C8-9A67-6E4B273BEC53}">
      <dsp:nvSpPr>
        <dsp:cNvPr id="0" name=""/>
        <dsp:cNvSpPr/>
      </dsp:nvSpPr>
      <dsp:spPr>
        <a:xfrm>
          <a:off x="2915" y="1362591"/>
          <a:ext cx="1894229" cy="1816788"/>
        </a:xfrm>
        <a:prstGeom prst="roundRect">
          <a:avLst/>
        </a:prstGeom>
        <a:solidFill>
          <a:schemeClr val="accent5"/>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Identify Assets</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91603" y="1451279"/>
        <a:ext cx="1716853" cy="1639412"/>
      </dsp:txXfrm>
    </dsp:sp>
    <dsp:sp modelId="{89623C0C-F7EE-40EC-BEE5-0DA0C67ECCE8}">
      <dsp:nvSpPr>
        <dsp:cNvPr id="0" name=""/>
        <dsp:cNvSpPr/>
      </dsp:nvSpPr>
      <dsp:spPr>
        <a:xfrm>
          <a:off x="2212849" y="1362591"/>
          <a:ext cx="1894229" cy="1816788"/>
        </a:xfrm>
        <a:prstGeom prst="roundRect">
          <a:avLst/>
        </a:prstGeom>
        <a:solidFill>
          <a:schemeClr val="accent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Review Business Processes</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2301537" y="1451279"/>
        <a:ext cx="1716853" cy="1639412"/>
      </dsp:txXfrm>
    </dsp:sp>
    <dsp:sp modelId="{5385DB7D-0CBA-42D7-95B3-ECEAE83CBB88}">
      <dsp:nvSpPr>
        <dsp:cNvPr id="0" name=""/>
        <dsp:cNvSpPr/>
      </dsp:nvSpPr>
      <dsp:spPr>
        <a:xfrm>
          <a:off x="4422784" y="1362591"/>
          <a:ext cx="1894229" cy="1816788"/>
        </a:xfrm>
        <a:prstGeom prst="roundRect">
          <a:avLst/>
        </a:prstGeom>
        <a:solidFill>
          <a:schemeClr val="accent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Identify Security Controls</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4511472" y="1451279"/>
        <a:ext cx="1716853" cy="1639412"/>
      </dsp:txXfrm>
    </dsp:sp>
    <dsp:sp modelId="{320D2E93-E9E7-4848-8B7F-4542E6D138C3}">
      <dsp:nvSpPr>
        <dsp:cNvPr id="0" name=""/>
        <dsp:cNvSpPr/>
      </dsp:nvSpPr>
      <dsp:spPr>
        <a:xfrm>
          <a:off x="6632718" y="1362591"/>
          <a:ext cx="1894229" cy="1816788"/>
        </a:xfrm>
        <a:prstGeom prst="roundRect">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Leverage 12x13 Matrix</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6721406" y="1451279"/>
        <a:ext cx="1716853" cy="1639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FB30D-E503-44FE-AC4D-4C3ED466E80E}">
      <dsp:nvSpPr>
        <dsp:cNvPr id="0" name=""/>
        <dsp:cNvSpPr/>
      </dsp:nvSpPr>
      <dsp:spPr>
        <a:xfrm rot="10800000">
          <a:off x="1784226" y="1977"/>
          <a:ext cx="3653510" cy="497986"/>
        </a:xfrm>
        <a:prstGeom prst="homePlate">
          <a:avLst/>
        </a:prstGeom>
        <a:no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1959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People</a:t>
          </a:r>
          <a:endParaRPr lang="en-US" sz="2000" kern="1200" dirty="0">
            <a:latin typeface="Times New Roman" panose="02020603050405020304" pitchFamily="18" charset="0"/>
            <a:cs typeface="Times New Roman" panose="02020603050405020304" pitchFamily="18" charset="0"/>
          </a:endParaRPr>
        </a:p>
      </dsp:txBody>
      <dsp:txXfrm rot="10800000">
        <a:off x="1908722" y="1977"/>
        <a:ext cx="3529014" cy="497986"/>
      </dsp:txXfrm>
    </dsp:sp>
    <dsp:sp modelId="{9E7A064A-4952-4178-AECA-6529E59F1582}">
      <dsp:nvSpPr>
        <dsp:cNvPr id="0" name=""/>
        <dsp:cNvSpPr/>
      </dsp:nvSpPr>
      <dsp:spPr>
        <a:xfrm>
          <a:off x="1166184" y="1977"/>
          <a:ext cx="497986" cy="4979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F76B498-0F6D-4C19-A0E7-13FF1DA8B4ED}">
      <dsp:nvSpPr>
        <dsp:cNvPr id="0" name=""/>
        <dsp:cNvSpPr/>
      </dsp:nvSpPr>
      <dsp:spPr>
        <a:xfrm rot="10800000">
          <a:off x="1781163" y="651084"/>
          <a:ext cx="3657594" cy="497986"/>
        </a:xfrm>
        <a:prstGeom prst="homePlate">
          <a:avLst/>
        </a:prstGeom>
        <a:no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1959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Information</a:t>
          </a:r>
          <a:endParaRPr lang="en-US" sz="2000" kern="1200" dirty="0">
            <a:latin typeface="Times New Roman" panose="02020603050405020304" pitchFamily="18" charset="0"/>
            <a:cs typeface="Times New Roman" panose="02020603050405020304" pitchFamily="18" charset="0"/>
          </a:endParaRPr>
        </a:p>
      </dsp:txBody>
      <dsp:txXfrm rot="10800000">
        <a:off x="1905659" y="651084"/>
        <a:ext cx="3533098" cy="497986"/>
      </dsp:txXfrm>
    </dsp:sp>
    <dsp:sp modelId="{D7F13819-2C40-43DC-BE13-CF63C19E3998}">
      <dsp:nvSpPr>
        <dsp:cNvPr id="0" name=""/>
        <dsp:cNvSpPr/>
      </dsp:nvSpPr>
      <dsp:spPr>
        <a:xfrm>
          <a:off x="1165163" y="648616"/>
          <a:ext cx="497986" cy="50292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2124C-3966-4B86-83BD-6050D1DE5F02}">
      <dsp:nvSpPr>
        <dsp:cNvPr id="0" name=""/>
        <dsp:cNvSpPr/>
      </dsp:nvSpPr>
      <dsp:spPr>
        <a:xfrm rot="10800000">
          <a:off x="1781163" y="1300191"/>
          <a:ext cx="3657594" cy="497986"/>
        </a:xfrm>
        <a:prstGeom prst="homePlate">
          <a:avLst/>
        </a:pr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1959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Equipment</a:t>
          </a:r>
          <a:endParaRPr lang="en-US" sz="2000" kern="1200" dirty="0">
            <a:latin typeface="Times New Roman" panose="02020603050405020304" pitchFamily="18" charset="0"/>
            <a:cs typeface="Times New Roman" panose="02020603050405020304" pitchFamily="18" charset="0"/>
          </a:endParaRPr>
        </a:p>
      </dsp:txBody>
      <dsp:txXfrm rot="10800000">
        <a:off x="1905659" y="1300191"/>
        <a:ext cx="3533098" cy="497986"/>
      </dsp:txXfrm>
    </dsp:sp>
    <dsp:sp modelId="{1C59285D-23E6-44BD-B6E1-3FA2D20B4229}">
      <dsp:nvSpPr>
        <dsp:cNvPr id="0" name=""/>
        <dsp:cNvSpPr/>
      </dsp:nvSpPr>
      <dsp:spPr>
        <a:xfrm>
          <a:off x="1165163" y="1300191"/>
          <a:ext cx="497986" cy="49798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8C32C4-A835-41CC-8ECE-7208A6A94B5D}">
      <dsp:nvSpPr>
        <dsp:cNvPr id="0" name=""/>
        <dsp:cNvSpPr/>
      </dsp:nvSpPr>
      <dsp:spPr>
        <a:xfrm rot="10800000">
          <a:off x="1781163" y="1946830"/>
          <a:ext cx="3657594" cy="497986"/>
        </a:xfrm>
        <a:prstGeom prst="homePlate">
          <a:avLst/>
        </a:prstGeom>
        <a:no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1959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Facilities</a:t>
          </a:r>
          <a:endParaRPr lang="en-US" sz="2000" kern="1200" dirty="0">
            <a:latin typeface="Times New Roman" panose="02020603050405020304" pitchFamily="18" charset="0"/>
            <a:cs typeface="Times New Roman" panose="02020603050405020304" pitchFamily="18" charset="0"/>
          </a:endParaRPr>
        </a:p>
      </dsp:txBody>
      <dsp:txXfrm rot="10800000">
        <a:off x="1905659" y="1946830"/>
        <a:ext cx="3533098" cy="497986"/>
      </dsp:txXfrm>
    </dsp:sp>
    <dsp:sp modelId="{68403F97-962B-43F9-B523-C5B0B8AC66F4}">
      <dsp:nvSpPr>
        <dsp:cNvPr id="0" name=""/>
        <dsp:cNvSpPr/>
      </dsp:nvSpPr>
      <dsp:spPr>
        <a:xfrm>
          <a:off x="1165163" y="1946830"/>
          <a:ext cx="497986" cy="49798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5E3BF-2ED9-4D31-9184-3F5ED5A5860D}">
      <dsp:nvSpPr>
        <dsp:cNvPr id="0" name=""/>
        <dsp:cNvSpPr/>
      </dsp:nvSpPr>
      <dsp:spPr>
        <a:xfrm rot="10800000">
          <a:off x="1769183" y="2595678"/>
          <a:ext cx="3657594" cy="497986"/>
        </a:xfrm>
        <a:prstGeom prst="homePlat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1959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Activities</a:t>
          </a:r>
          <a:endParaRPr lang="en-US" sz="2000" kern="1200" dirty="0">
            <a:latin typeface="Times New Roman" panose="02020603050405020304" pitchFamily="18" charset="0"/>
            <a:cs typeface="Times New Roman" panose="02020603050405020304" pitchFamily="18" charset="0"/>
          </a:endParaRPr>
        </a:p>
      </dsp:txBody>
      <dsp:txXfrm rot="10800000">
        <a:off x="1893679" y="2595678"/>
        <a:ext cx="3533098" cy="497986"/>
      </dsp:txXfrm>
    </dsp:sp>
    <dsp:sp modelId="{82E79A9C-7433-4879-BF5A-0F52DCB3F1DE}">
      <dsp:nvSpPr>
        <dsp:cNvPr id="0" name=""/>
        <dsp:cNvSpPr/>
      </dsp:nvSpPr>
      <dsp:spPr>
        <a:xfrm>
          <a:off x="1177143" y="2593470"/>
          <a:ext cx="450065" cy="50240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76B4A8-B040-4B15-B539-767EB508155C}">
      <dsp:nvSpPr>
        <dsp:cNvPr id="0" name=""/>
        <dsp:cNvSpPr/>
      </dsp:nvSpPr>
      <dsp:spPr>
        <a:xfrm rot="10800000">
          <a:off x="1769183" y="3244526"/>
          <a:ext cx="3657594" cy="497986"/>
        </a:xfrm>
        <a:prstGeom prst="homePlate">
          <a:avLst/>
        </a:prstGeom>
        <a:no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59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solidFill>
              <a:latin typeface="Times New Roman" panose="02020603050405020304" pitchFamily="18" charset="0"/>
              <a:cs typeface="Times New Roman" panose="02020603050405020304" pitchFamily="18" charset="0"/>
            </a:rPr>
            <a:t>Operations</a:t>
          </a:r>
          <a:endParaRPr lang="en-US" sz="2000" kern="1200" dirty="0">
            <a:solidFill>
              <a:sysClr val="windowText" lastClr="000000"/>
            </a:solidFill>
            <a:latin typeface="Times New Roman" panose="02020603050405020304" pitchFamily="18" charset="0"/>
            <a:cs typeface="Times New Roman" panose="02020603050405020304" pitchFamily="18" charset="0"/>
          </a:endParaRPr>
        </a:p>
      </dsp:txBody>
      <dsp:txXfrm rot="10800000">
        <a:off x="1893679" y="3244526"/>
        <a:ext cx="3533098" cy="497986"/>
      </dsp:txXfrm>
    </dsp:sp>
    <dsp:sp modelId="{C319B545-CDE1-4B2A-A558-ADD1F5C91F50}">
      <dsp:nvSpPr>
        <dsp:cNvPr id="0" name=""/>
        <dsp:cNvSpPr/>
      </dsp:nvSpPr>
      <dsp:spPr>
        <a:xfrm>
          <a:off x="1177143" y="3244526"/>
          <a:ext cx="450065" cy="497986"/>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2EB5A2-498F-4731-B0E4-C19D64418185}">
      <dsp:nvSpPr>
        <dsp:cNvPr id="0" name=""/>
        <dsp:cNvSpPr/>
      </dsp:nvSpPr>
      <dsp:spPr>
        <a:xfrm rot="10800000">
          <a:off x="1781163" y="3891165"/>
          <a:ext cx="3657594" cy="497986"/>
        </a:xfrm>
        <a:prstGeom prst="homePlate">
          <a:avLst/>
        </a:prstGeom>
        <a:noFill/>
        <a:ln w="12700" cap="flat" cmpd="sng" algn="ctr">
          <a:solidFill>
            <a:srgbClr val="E38A83"/>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1959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Suppliers</a:t>
          </a:r>
          <a:endParaRPr lang="en-US" sz="2000" kern="1200" dirty="0">
            <a:latin typeface="Times New Roman" panose="02020603050405020304" pitchFamily="18" charset="0"/>
            <a:cs typeface="Times New Roman" panose="02020603050405020304" pitchFamily="18" charset="0"/>
          </a:endParaRPr>
        </a:p>
      </dsp:txBody>
      <dsp:txXfrm rot="10800000">
        <a:off x="1905659" y="3891165"/>
        <a:ext cx="3533098" cy="497986"/>
      </dsp:txXfrm>
    </dsp:sp>
    <dsp:sp modelId="{1CF55D43-B852-46B6-8B5E-65CAB5FDE025}">
      <dsp:nvSpPr>
        <dsp:cNvPr id="0" name=""/>
        <dsp:cNvSpPr/>
      </dsp:nvSpPr>
      <dsp:spPr>
        <a:xfrm>
          <a:off x="1165163" y="3891165"/>
          <a:ext cx="497986" cy="49798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FD41A-DF41-48C4-865B-C1A4F14928CA}">
      <dsp:nvSpPr>
        <dsp:cNvPr id="0" name=""/>
        <dsp:cNvSpPr/>
      </dsp:nvSpPr>
      <dsp:spPr>
        <a:xfrm>
          <a:off x="3856529" y="1936473"/>
          <a:ext cx="1293781" cy="12937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Controls</a:t>
          </a:r>
          <a:endParaRPr lang="en-US" sz="1900" kern="1200" dirty="0">
            <a:latin typeface="Times New Roman" panose="02020603050405020304" pitchFamily="18" charset="0"/>
            <a:cs typeface="Times New Roman" panose="02020603050405020304" pitchFamily="18" charset="0"/>
          </a:endParaRPr>
        </a:p>
      </dsp:txBody>
      <dsp:txXfrm>
        <a:off x="4045999" y="2125943"/>
        <a:ext cx="914841" cy="914841"/>
      </dsp:txXfrm>
    </dsp:sp>
    <dsp:sp modelId="{850D7739-9EB2-48C4-B492-4F9781684F66}">
      <dsp:nvSpPr>
        <dsp:cNvPr id="0" name=""/>
        <dsp:cNvSpPr/>
      </dsp:nvSpPr>
      <dsp:spPr>
        <a:xfrm rot="16200000">
          <a:off x="4304391" y="1352271"/>
          <a:ext cx="398056" cy="43988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364100" y="1499957"/>
        <a:ext cx="278639" cy="263931"/>
      </dsp:txXfrm>
    </dsp:sp>
    <dsp:sp modelId="{C35FDD41-42E1-4EC4-AD09-4CFD049ACE77}">
      <dsp:nvSpPr>
        <dsp:cNvPr id="0" name=""/>
        <dsp:cNvSpPr/>
      </dsp:nvSpPr>
      <dsp:spPr>
        <a:xfrm>
          <a:off x="3921218" y="21020"/>
          <a:ext cx="1164403" cy="11644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Physical Security</a:t>
          </a:r>
          <a:endParaRPr lang="en-US" sz="1300" kern="1200" dirty="0">
            <a:latin typeface="Times New Roman" panose="02020603050405020304" pitchFamily="18" charset="0"/>
            <a:cs typeface="Times New Roman" panose="02020603050405020304" pitchFamily="18" charset="0"/>
          </a:endParaRPr>
        </a:p>
      </dsp:txBody>
      <dsp:txXfrm>
        <a:off x="4091741" y="191543"/>
        <a:ext cx="823357" cy="823357"/>
      </dsp:txXfrm>
    </dsp:sp>
    <dsp:sp modelId="{3C6723F9-C2D4-4BB0-99C7-C830FA05D599}">
      <dsp:nvSpPr>
        <dsp:cNvPr id="0" name=""/>
        <dsp:cNvSpPr/>
      </dsp:nvSpPr>
      <dsp:spPr>
        <a:xfrm rot="18900000">
          <a:off x="5019382" y="1648430"/>
          <a:ext cx="398056" cy="43988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036870" y="1778627"/>
        <a:ext cx="278639" cy="263931"/>
      </dsp:txXfrm>
    </dsp:sp>
    <dsp:sp modelId="{34EDDECE-3FCB-4973-95D6-C6356F4AA293}">
      <dsp:nvSpPr>
        <dsp:cNvPr id="0" name=""/>
        <dsp:cNvSpPr/>
      </dsp:nvSpPr>
      <dsp:spPr>
        <a:xfrm>
          <a:off x="5321390" y="600990"/>
          <a:ext cx="1164403" cy="11644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Personnel Security</a:t>
          </a:r>
          <a:endParaRPr lang="en-US" sz="1300" kern="1200" dirty="0">
            <a:latin typeface="Times New Roman" panose="02020603050405020304" pitchFamily="18" charset="0"/>
            <a:cs typeface="Times New Roman" panose="02020603050405020304" pitchFamily="18" charset="0"/>
          </a:endParaRPr>
        </a:p>
      </dsp:txBody>
      <dsp:txXfrm>
        <a:off x="5491913" y="771513"/>
        <a:ext cx="823357" cy="823357"/>
      </dsp:txXfrm>
    </dsp:sp>
    <dsp:sp modelId="{DC764997-225D-427B-86C1-29BE75F9C800}">
      <dsp:nvSpPr>
        <dsp:cNvPr id="0" name=""/>
        <dsp:cNvSpPr/>
      </dsp:nvSpPr>
      <dsp:spPr>
        <a:xfrm>
          <a:off x="5315541" y="2363421"/>
          <a:ext cx="398056" cy="4398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315541" y="2451398"/>
        <a:ext cx="278639" cy="263931"/>
      </dsp:txXfrm>
    </dsp:sp>
    <dsp:sp modelId="{2863D042-9C06-49AA-93A3-A47ACADA328B}">
      <dsp:nvSpPr>
        <dsp:cNvPr id="0" name=""/>
        <dsp:cNvSpPr/>
      </dsp:nvSpPr>
      <dsp:spPr>
        <a:xfrm>
          <a:off x="5901360" y="2001162"/>
          <a:ext cx="1164403" cy="11644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Operational Security</a:t>
          </a:r>
          <a:endParaRPr lang="en-US" sz="1300" kern="1200" dirty="0">
            <a:latin typeface="Times New Roman" panose="02020603050405020304" pitchFamily="18" charset="0"/>
            <a:cs typeface="Times New Roman" panose="02020603050405020304" pitchFamily="18" charset="0"/>
          </a:endParaRPr>
        </a:p>
      </dsp:txBody>
      <dsp:txXfrm>
        <a:off x="6071883" y="2171685"/>
        <a:ext cx="823357" cy="823357"/>
      </dsp:txXfrm>
    </dsp:sp>
    <dsp:sp modelId="{B9D36EAB-E975-4A6F-BC41-0D9F834D3310}">
      <dsp:nvSpPr>
        <dsp:cNvPr id="0" name=""/>
        <dsp:cNvSpPr/>
      </dsp:nvSpPr>
      <dsp:spPr>
        <a:xfrm rot="2700000">
          <a:off x="5019382" y="3078412"/>
          <a:ext cx="398056" cy="4398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036870" y="3124169"/>
        <a:ext cx="278639" cy="263931"/>
      </dsp:txXfrm>
    </dsp:sp>
    <dsp:sp modelId="{264E5A31-67ED-49BD-8A95-6FACE125CAC9}">
      <dsp:nvSpPr>
        <dsp:cNvPr id="0" name=""/>
        <dsp:cNvSpPr/>
      </dsp:nvSpPr>
      <dsp:spPr>
        <a:xfrm>
          <a:off x="5321390" y="3401334"/>
          <a:ext cx="1164403" cy="11644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Information Security</a:t>
          </a:r>
          <a:endParaRPr lang="en-US" sz="1300" kern="1200" dirty="0">
            <a:latin typeface="Times New Roman" panose="02020603050405020304" pitchFamily="18" charset="0"/>
            <a:cs typeface="Times New Roman" panose="02020603050405020304" pitchFamily="18" charset="0"/>
          </a:endParaRPr>
        </a:p>
      </dsp:txBody>
      <dsp:txXfrm>
        <a:off x="5491913" y="3571857"/>
        <a:ext cx="823357" cy="823357"/>
      </dsp:txXfrm>
    </dsp:sp>
    <dsp:sp modelId="{06A42228-30AB-482E-AB3D-2FBF301E254C}">
      <dsp:nvSpPr>
        <dsp:cNvPr id="0" name=""/>
        <dsp:cNvSpPr/>
      </dsp:nvSpPr>
      <dsp:spPr>
        <a:xfrm rot="5400000">
          <a:off x="4304391" y="3374571"/>
          <a:ext cx="398056" cy="43988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364100" y="3402840"/>
        <a:ext cx="278639" cy="263931"/>
      </dsp:txXfrm>
    </dsp:sp>
    <dsp:sp modelId="{04FCFA92-0016-4BBB-B625-AC58FA53080F}">
      <dsp:nvSpPr>
        <dsp:cNvPr id="0" name=""/>
        <dsp:cNvSpPr/>
      </dsp:nvSpPr>
      <dsp:spPr>
        <a:xfrm>
          <a:off x="3921218" y="3981304"/>
          <a:ext cx="1164403" cy="116440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Information Systems Security</a:t>
          </a:r>
          <a:endParaRPr lang="en-US" sz="1300" kern="1200" dirty="0">
            <a:latin typeface="Times New Roman" panose="02020603050405020304" pitchFamily="18" charset="0"/>
            <a:cs typeface="Times New Roman" panose="02020603050405020304" pitchFamily="18" charset="0"/>
          </a:endParaRPr>
        </a:p>
      </dsp:txBody>
      <dsp:txXfrm>
        <a:off x="4091741" y="4151827"/>
        <a:ext cx="823357" cy="823357"/>
      </dsp:txXfrm>
    </dsp:sp>
    <dsp:sp modelId="{735AAF97-4325-487E-8062-70F2051B72A0}">
      <dsp:nvSpPr>
        <dsp:cNvPr id="0" name=""/>
        <dsp:cNvSpPr/>
      </dsp:nvSpPr>
      <dsp:spPr>
        <a:xfrm rot="8100000">
          <a:off x="3589400" y="3078412"/>
          <a:ext cx="398056" cy="43988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691329" y="3124169"/>
        <a:ext cx="278639" cy="263931"/>
      </dsp:txXfrm>
    </dsp:sp>
    <dsp:sp modelId="{61761575-88F4-4AFF-AFFE-CE56DFBBC5BC}">
      <dsp:nvSpPr>
        <dsp:cNvPr id="0" name=""/>
        <dsp:cNvSpPr/>
      </dsp:nvSpPr>
      <dsp:spPr>
        <a:xfrm>
          <a:off x="2521046" y="3401334"/>
          <a:ext cx="1164403" cy="11644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Cyber Security</a:t>
          </a:r>
          <a:endParaRPr lang="en-US" sz="1300" kern="1200" dirty="0">
            <a:latin typeface="Times New Roman" panose="02020603050405020304" pitchFamily="18" charset="0"/>
            <a:cs typeface="Times New Roman" panose="02020603050405020304" pitchFamily="18" charset="0"/>
          </a:endParaRPr>
        </a:p>
      </dsp:txBody>
      <dsp:txXfrm>
        <a:off x="2691569" y="3571857"/>
        <a:ext cx="823357" cy="823357"/>
      </dsp:txXfrm>
    </dsp:sp>
    <dsp:sp modelId="{D9459D05-4BCF-40F4-B8EF-79537FE745AF}">
      <dsp:nvSpPr>
        <dsp:cNvPr id="0" name=""/>
        <dsp:cNvSpPr/>
      </dsp:nvSpPr>
      <dsp:spPr>
        <a:xfrm rot="10800000">
          <a:off x="3293241" y="2363421"/>
          <a:ext cx="398056" cy="43988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412658" y="2451398"/>
        <a:ext cx="278639" cy="263931"/>
      </dsp:txXfrm>
    </dsp:sp>
    <dsp:sp modelId="{CE457C5F-BC63-496E-970D-84162E6D7CC1}">
      <dsp:nvSpPr>
        <dsp:cNvPr id="0" name=""/>
        <dsp:cNvSpPr/>
      </dsp:nvSpPr>
      <dsp:spPr>
        <a:xfrm>
          <a:off x="1941076" y="2001162"/>
          <a:ext cx="1164403" cy="11644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Counter intelligence </a:t>
          </a:r>
          <a:endParaRPr lang="en-US" sz="1300" kern="1200" dirty="0">
            <a:latin typeface="Times New Roman" panose="02020603050405020304" pitchFamily="18" charset="0"/>
            <a:cs typeface="Times New Roman" panose="02020603050405020304" pitchFamily="18" charset="0"/>
          </a:endParaRPr>
        </a:p>
      </dsp:txBody>
      <dsp:txXfrm>
        <a:off x="2111599" y="2171685"/>
        <a:ext cx="823357" cy="823357"/>
      </dsp:txXfrm>
    </dsp:sp>
    <dsp:sp modelId="{70EB0B7B-E4A0-4E09-BD72-45C3F2303758}">
      <dsp:nvSpPr>
        <dsp:cNvPr id="0" name=""/>
        <dsp:cNvSpPr/>
      </dsp:nvSpPr>
      <dsp:spPr>
        <a:xfrm rot="13500000">
          <a:off x="3589400" y="1648430"/>
          <a:ext cx="398056" cy="4398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691329" y="1778627"/>
        <a:ext cx="278639" cy="263931"/>
      </dsp:txXfrm>
    </dsp:sp>
    <dsp:sp modelId="{314855EE-2E19-4056-A3CE-5F96B3BF962A}">
      <dsp:nvSpPr>
        <dsp:cNvPr id="0" name=""/>
        <dsp:cNvSpPr/>
      </dsp:nvSpPr>
      <dsp:spPr>
        <a:xfrm>
          <a:off x="2521046" y="600990"/>
          <a:ext cx="1164403" cy="11644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Supply Chain Security</a:t>
          </a:r>
          <a:endParaRPr lang="en-US" sz="1300" kern="1200" dirty="0"/>
        </a:p>
      </dsp:txBody>
      <dsp:txXfrm>
        <a:off x="2691569" y="771513"/>
        <a:ext cx="823357" cy="823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768BF-B71F-4565-9285-A49D002CF1AC}">
      <dsp:nvSpPr>
        <dsp:cNvPr id="0" name=""/>
        <dsp:cNvSpPr/>
      </dsp:nvSpPr>
      <dsp:spPr>
        <a:xfrm rot="5400000">
          <a:off x="394965" y="1960730"/>
          <a:ext cx="1187020" cy="197517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96A9A-7747-4860-84FB-15DF698DB4F7}">
      <dsp:nvSpPr>
        <dsp:cNvPr id="0" name=""/>
        <dsp:cNvSpPr/>
      </dsp:nvSpPr>
      <dsp:spPr>
        <a:xfrm>
          <a:off x="196822" y="2550882"/>
          <a:ext cx="1783199" cy="1563079"/>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Identify Assets</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196822" y="2550882"/>
        <a:ext cx="1783199" cy="1563079"/>
      </dsp:txXfrm>
    </dsp:sp>
    <dsp:sp modelId="{FC92A5C8-9204-4481-B9EC-4F1C9F465126}">
      <dsp:nvSpPr>
        <dsp:cNvPr id="0" name=""/>
        <dsp:cNvSpPr/>
      </dsp:nvSpPr>
      <dsp:spPr>
        <a:xfrm>
          <a:off x="1643569" y="1815316"/>
          <a:ext cx="336452" cy="336452"/>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1887D6-DB61-44E4-BE81-617DFF687EBD}">
      <dsp:nvSpPr>
        <dsp:cNvPr id="0" name=""/>
        <dsp:cNvSpPr/>
      </dsp:nvSpPr>
      <dsp:spPr>
        <a:xfrm rot="5400000">
          <a:off x="2577950" y="1420549"/>
          <a:ext cx="1187020" cy="197517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A4462-777F-480C-8819-74C3E556BD10}">
      <dsp:nvSpPr>
        <dsp:cNvPr id="0" name=""/>
        <dsp:cNvSpPr/>
      </dsp:nvSpPr>
      <dsp:spPr>
        <a:xfrm>
          <a:off x="2379806" y="2010701"/>
          <a:ext cx="1783199" cy="1563079"/>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Review Business Processes</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2379806" y="2010701"/>
        <a:ext cx="1783199" cy="1563079"/>
      </dsp:txXfrm>
    </dsp:sp>
    <dsp:sp modelId="{D3B6F838-CB64-48C8-A2D3-A52B2829B63B}">
      <dsp:nvSpPr>
        <dsp:cNvPr id="0" name=""/>
        <dsp:cNvSpPr/>
      </dsp:nvSpPr>
      <dsp:spPr>
        <a:xfrm>
          <a:off x="3826553" y="1275134"/>
          <a:ext cx="336452" cy="336452"/>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265F5-DAB9-4B01-856B-E4612A50127C}">
      <dsp:nvSpPr>
        <dsp:cNvPr id="0" name=""/>
        <dsp:cNvSpPr/>
      </dsp:nvSpPr>
      <dsp:spPr>
        <a:xfrm rot="5400000">
          <a:off x="4760934" y="880367"/>
          <a:ext cx="1187020" cy="197517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8D9E2-4731-423A-B4AE-DA37F4CD98F8}">
      <dsp:nvSpPr>
        <dsp:cNvPr id="0" name=""/>
        <dsp:cNvSpPr/>
      </dsp:nvSpPr>
      <dsp:spPr>
        <a:xfrm>
          <a:off x="4562791" y="1470519"/>
          <a:ext cx="1783199" cy="1563079"/>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Identify Security Controls</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4562791" y="1470519"/>
        <a:ext cx="1783199" cy="1563079"/>
      </dsp:txXfrm>
    </dsp:sp>
    <dsp:sp modelId="{5F95D93B-5F02-4EBD-AE8B-BFB0BD90AA07}">
      <dsp:nvSpPr>
        <dsp:cNvPr id="0" name=""/>
        <dsp:cNvSpPr/>
      </dsp:nvSpPr>
      <dsp:spPr>
        <a:xfrm>
          <a:off x="6009538" y="734952"/>
          <a:ext cx="336452" cy="336452"/>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76E98-B3AA-4437-B7F8-1E82F2F7C8BC}">
      <dsp:nvSpPr>
        <dsp:cNvPr id="0" name=""/>
        <dsp:cNvSpPr/>
      </dsp:nvSpPr>
      <dsp:spPr>
        <a:xfrm rot="5400000">
          <a:off x="6943919" y="340185"/>
          <a:ext cx="1187020" cy="197517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39293-5275-43BF-AD58-D743EEA7A324}">
      <dsp:nvSpPr>
        <dsp:cNvPr id="0" name=""/>
        <dsp:cNvSpPr/>
      </dsp:nvSpPr>
      <dsp:spPr>
        <a:xfrm>
          <a:off x="6745776" y="930337"/>
          <a:ext cx="1783199" cy="1563079"/>
        </a:xfrm>
        <a:prstGeom prst="rect">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Leverage 12x13 Matrix</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6745776" y="930337"/>
        <a:ext cx="1783199" cy="15630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2042"/>
          </a:xfrm>
          <a:prstGeom prst="rect">
            <a:avLst/>
          </a:prstGeom>
        </p:spPr>
        <p:txBody>
          <a:bodyPr vert="horz" lIns="92522" tIns="46262" rIns="92522" bIns="46262" rtlCol="0"/>
          <a:lstStyle>
            <a:lvl1pPr algn="l">
              <a:defRPr sz="1200"/>
            </a:lvl1pPr>
          </a:lstStyle>
          <a:p>
            <a:endParaRPr lang="en-US" dirty="0"/>
          </a:p>
        </p:txBody>
      </p:sp>
      <p:sp>
        <p:nvSpPr>
          <p:cNvPr id="3" name="Date Placeholder 2"/>
          <p:cNvSpPr>
            <a:spLocks noGrp="1"/>
          </p:cNvSpPr>
          <p:nvPr>
            <p:ph type="dt" sz="quarter" idx="1"/>
          </p:nvPr>
        </p:nvSpPr>
        <p:spPr>
          <a:xfrm>
            <a:off x="3939467" y="0"/>
            <a:ext cx="3013763" cy="462042"/>
          </a:xfrm>
          <a:prstGeom prst="rect">
            <a:avLst/>
          </a:prstGeom>
        </p:spPr>
        <p:txBody>
          <a:bodyPr vert="horz" lIns="92522" tIns="46262" rIns="92522" bIns="46262" rtlCol="0"/>
          <a:lstStyle>
            <a:lvl1pPr algn="r">
              <a:defRPr sz="1200"/>
            </a:lvl1pPr>
          </a:lstStyle>
          <a:p>
            <a:fld id="{C4164EF0-B26F-4249-BCBF-05084B859C88}" type="datetimeFigureOut">
              <a:rPr lang="en-US" smtClean="0"/>
              <a:t>4/2/2019</a:t>
            </a:fld>
            <a:endParaRPr lang="en-US" dirty="0"/>
          </a:p>
        </p:txBody>
      </p:sp>
      <p:sp>
        <p:nvSpPr>
          <p:cNvPr id="4" name="Footer Placeholder 3"/>
          <p:cNvSpPr>
            <a:spLocks noGrp="1"/>
          </p:cNvSpPr>
          <p:nvPr>
            <p:ph type="ftr" sz="quarter" idx="2"/>
          </p:nvPr>
        </p:nvSpPr>
        <p:spPr>
          <a:xfrm>
            <a:off x="2" y="8777193"/>
            <a:ext cx="3013763" cy="462042"/>
          </a:xfrm>
          <a:prstGeom prst="rect">
            <a:avLst/>
          </a:prstGeom>
        </p:spPr>
        <p:txBody>
          <a:bodyPr vert="horz" lIns="92522" tIns="46262" rIns="92522" bIns="462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7" y="8777193"/>
            <a:ext cx="3013763" cy="462042"/>
          </a:xfrm>
          <a:prstGeom prst="rect">
            <a:avLst/>
          </a:prstGeom>
        </p:spPr>
        <p:txBody>
          <a:bodyPr vert="horz" lIns="92522" tIns="46262" rIns="92522" bIns="46262" rtlCol="0" anchor="b"/>
          <a:lstStyle>
            <a:lvl1pPr algn="r">
              <a:defRPr sz="1200"/>
            </a:lvl1pPr>
          </a:lstStyle>
          <a:p>
            <a:fld id="{D9BAD1B5-7F99-499D-B72C-EC1A27E7DC0A}" type="slidenum">
              <a:rPr lang="en-US" smtClean="0"/>
              <a:t>‹#›</a:t>
            </a:fld>
            <a:endParaRPr lang="en-US" dirty="0"/>
          </a:p>
        </p:txBody>
      </p:sp>
    </p:spTree>
    <p:extLst>
      <p:ext uri="{BB962C8B-B14F-4D97-AF65-F5344CB8AC3E}">
        <p14:creationId xmlns:p14="http://schemas.microsoft.com/office/powerpoint/2010/main" val="25642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4393" cy="462358"/>
          </a:xfrm>
          <a:prstGeom prst="rect">
            <a:avLst/>
          </a:prstGeom>
        </p:spPr>
        <p:txBody>
          <a:bodyPr vert="horz" lIns="90798" tIns="45399" rIns="90798" bIns="45399" rtlCol="0"/>
          <a:lstStyle>
            <a:lvl1pPr algn="l">
              <a:defRPr sz="1200"/>
            </a:lvl1pPr>
          </a:lstStyle>
          <a:p>
            <a:endParaRPr lang="en-US" dirty="0"/>
          </a:p>
        </p:txBody>
      </p:sp>
      <p:sp>
        <p:nvSpPr>
          <p:cNvPr id="3" name="Date Placeholder 2"/>
          <p:cNvSpPr>
            <a:spLocks noGrp="1"/>
          </p:cNvSpPr>
          <p:nvPr>
            <p:ph type="dt" idx="1"/>
          </p:nvPr>
        </p:nvSpPr>
        <p:spPr>
          <a:xfrm>
            <a:off x="3938872" y="0"/>
            <a:ext cx="3014393" cy="462358"/>
          </a:xfrm>
          <a:prstGeom prst="rect">
            <a:avLst/>
          </a:prstGeom>
        </p:spPr>
        <p:txBody>
          <a:bodyPr vert="horz" lIns="90798" tIns="45399" rIns="90798" bIns="45399" rtlCol="0"/>
          <a:lstStyle>
            <a:lvl1pPr algn="r">
              <a:defRPr sz="1200"/>
            </a:lvl1pPr>
          </a:lstStyle>
          <a:p>
            <a:fld id="{F6F328E8-EA1D-45CF-8F38-1E97CD924B6E}" type="datetimeFigureOut">
              <a:rPr lang="en-US" smtClean="0"/>
              <a:t>4/2/2019</a:t>
            </a:fld>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0798" tIns="45399" rIns="90798" bIns="45399" rtlCol="0" anchor="ctr"/>
          <a:lstStyle/>
          <a:p>
            <a:endParaRPr lang="en-US" dirty="0"/>
          </a:p>
        </p:txBody>
      </p:sp>
      <p:sp>
        <p:nvSpPr>
          <p:cNvPr id="5" name="Notes Placeholder 4"/>
          <p:cNvSpPr>
            <a:spLocks noGrp="1"/>
          </p:cNvSpPr>
          <p:nvPr>
            <p:ph type="body" sz="quarter" idx="3"/>
          </p:nvPr>
        </p:nvSpPr>
        <p:spPr>
          <a:xfrm>
            <a:off x="696115" y="4390032"/>
            <a:ext cx="5562610" cy="4158062"/>
          </a:xfrm>
          <a:prstGeom prst="rect">
            <a:avLst/>
          </a:prstGeom>
        </p:spPr>
        <p:txBody>
          <a:bodyPr vert="horz" lIns="90798" tIns="45399" rIns="90798" bIns="453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6903"/>
            <a:ext cx="3014393" cy="462358"/>
          </a:xfrm>
          <a:prstGeom prst="rect">
            <a:avLst/>
          </a:prstGeom>
        </p:spPr>
        <p:txBody>
          <a:bodyPr vert="horz" lIns="90798" tIns="45399" rIns="90798" bIns="4539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8872" y="8776903"/>
            <a:ext cx="3014393" cy="462358"/>
          </a:xfrm>
          <a:prstGeom prst="rect">
            <a:avLst/>
          </a:prstGeom>
        </p:spPr>
        <p:txBody>
          <a:bodyPr vert="horz" lIns="90798" tIns="45399" rIns="90798" bIns="45399" rtlCol="0" anchor="b"/>
          <a:lstStyle>
            <a:lvl1pPr algn="r">
              <a:defRPr sz="1200"/>
            </a:lvl1pPr>
          </a:lstStyle>
          <a:p>
            <a:fld id="{3385ECD5-784E-4765-88ED-9B432E85A1D8}" type="slidenum">
              <a:rPr lang="en-US" smtClean="0"/>
              <a:t>‹#›</a:t>
            </a:fld>
            <a:endParaRPr lang="en-US" dirty="0"/>
          </a:p>
        </p:txBody>
      </p:sp>
    </p:spTree>
    <p:extLst>
      <p:ext uri="{BB962C8B-B14F-4D97-AF65-F5344CB8AC3E}">
        <p14:creationId xmlns:p14="http://schemas.microsoft.com/office/powerpoint/2010/main" val="414130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355">
              <a:defRPr/>
            </a:pPr>
            <a:r>
              <a:rPr lang="en-US" baseline="0" dirty="0" smtClean="0">
                <a:latin typeface="Times New Roman" panose="02020603050405020304" pitchFamily="18" charset="0"/>
                <a:cs typeface="Times New Roman" panose="02020603050405020304" pitchFamily="18" charset="0"/>
              </a:rPr>
              <a:t>DSS is conducting a phased implementation of the new security review process; therefore, not all contractors will undergo an immediate Comprehensive Security Review or Targeted Security Review. </a:t>
            </a:r>
            <a:r>
              <a:rPr lang="en-US" baseline="0" smtClean="0">
                <a:latin typeface="Times New Roman" panose="02020603050405020304" pitchFamily="18" charset="0"/>
                <a:cs typeface="Times New Roman" panose="02020603050405020304" pitchFamily="18" charset="0"/>
              </a:rPr>
              <a:t>For those facilities that will not have the opportunity to participate in the new process during this calendar year, DSS will begin introducing several key concepts through collaborative conversations during contractor engagements. </a:t>
            </a:r>
          </a:p>
        </p:txBody>
      </p:sp>
      <p:sp>
        <p:nvSpPr>
          <p:cNvPr id="4" name="Slide Number Placeholder 3"/>
          <p:cNvSpPr>
            <a:spLocks noGrp="1"/>
          </p:cNvSpPr>
          <p:nvPr>
            <p:ph type="sldNum" sz="quarter" idx="10"/>
          </p:nvPr>
        </p:nvSpPr>
        <p:spPr/>
        <p:txBody>
          <a:bodyPr/>
          <a:lstStyle/>
          <a:p>
            <a:fld id="{3385ECD5-784E-4765-88ED-9B432E85A1D8}" type="slidenum">
              <a:rPr lang="en-US" smtClean="0"/>
              <a:t>1</a:t>
            </a:fld>
            <a:endParaRPr lang="en-US" dirty="0"/>
          </a:p>
        </p:txBody>
      </p:sp>
    </p:spTree>
    <p:extLst>
      <p:ext uri="{BB962C8B-B14F-4D97-AF65-F5344CB8AC3E}">
        <p14:creationId xmlns:p14="http://schemas.microsoft.com/office/powerpoint/2010/main" val="3162207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85ECD5-784E-4765-88ED-9B432E85A1D8}" type="slidenum">
              <a:rPr lang="en-US" smtClean="0"/>
              <a:t>10</a:t>
            </a:fld>
            <a:endParaRPr lang="en-US" dirty="0"/>
          </a:p>
        </p:txBody>
      </p:sp>
    </p:spTree>
    <p:extLst>
      <p:ext uri="{BB962C8B-B14F-4D97-AF65-F5344CB8AC3E}">
        <p14:creationId xmlns:p14="http://schemas.microsoft.com/office/powerpoint/2010/main" val="187241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85ECD5-784E-4765-88ED-9B432E85A1D8}" type="slidenum">
              <a:rPr lang="en-US" smtClean="0"/>
              <a:t>11</a:t>
            </a:fld>
            <a:endParaRPr lang="en-US" dirty="0"/>
          </a:p>
        </p:txBody>
      </p:sp>
    </p:spTree>
    <p:extLst>
      <p:ext uri="{BB962C8B-B14F-4D97-AF65-F5344CB8AC3E}">
        <p14:creationId xmlns:p14="http://schemas.microsoft.com/office/powerpoint/2010/main" val="45518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355">
              <a:defRPr/>
            </a:pPr>
            <a:r>
              <a:rPr lang="en-US" dirty="0" smtClean="0">
                <a:latin typeface="Times New Roman" panose="02020603050405020304" pitchFamily="18" charset="0"/>
                <a:cs typeface="Times New Roman" panose="02020603050405020304" pitchFamily="18" charset="0"/>
              </a:rPr>
              <a:t>Revisiting our four key concepts:</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Asset Identification</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Business Process Review</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Security Control Identification</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Leveraging 12x13 Matrix</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12</a:t>
            </a:fld>
            <a:endParaRPr lang="en-US" dirty="0"/>
          </a:p>
        </p:txBody>
      </p:sp>
    </p:spTree>
    <p:extLst>
      <p:ext uri="{BB962C8B-B14F-4D97-AF65-F5344CB8AC3E}">
        <p14:creationId xmlns:p14="http://schemas.microsoft.com/office/powerpoint/2010/main" val="48585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13</a:t>
            </a:fld>
            <a:endParaRPr lang="en-US" dirty="0">
              <a:solidFill>
                <a:prstClr val="black"/>
              </a:solidFill>
            </a:endParaRPr>
          </a:p>
        </p:txBody>
      </p:sp>
    </p:spTree>
    <p:extLst>
      <p:ext uri="{BB962C8B-B14F-4D97-AF65-F5344CB8AC3E}">
        <p14:creationId xmlns:p14="http://schemas.microsoft.com/office/powerpoint/2010/main" val="251014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14</a:t>
            </a:fld>
            <a:endParaRPr lang="en-US" dirty="0">
              <a:solidFill>
                <a:prstClr val="black"/>
              </a:solidFill>
            </a:endParaRPr>
          </a:p>
        </p:txBody>
      </p:sp>
    </p:spTree>
    <p:extLst>
      <p:ext uri="{BB962C8B-B14F-4D97-AF65-F5344CB8AC3E}">
        <p14:creationId xmlns:p14="http://schemas.microsoft.com/office/powerpoint/2010/main" val="216934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15</a:t>
            </a:fld>
            <a:endParaRPr lang="en-US" dirty="0">
              <a:solidFill>
                <a:prstClr val="black"/>
              </a:solidFill>
            </a:endParaRPr>
          </a:p>
        </p:txBody>
      </p:sp>
    </p:spTree>
    <p:extLst>
      <p:ext uri="{BB962C8B-B14F-4D97-AF65-F5344CB8AC3E}">
        <p14:creationId xmlns:p14="http://schemas.microsoft.com/office/powerpoint/2010/main" val="390963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16</a:t>
            </a:fld>
            <a:endParaRPr lang="en-US" dirty="0">
              <a:solidFill>
                <a:prstClr val="black"/>
              </a:solidFill>
            </a:endParaRPr>
          </a:p>
        </p:txBody>
      </p:sp>
    </p:spTree>
    <p:extLst>
      <p:ext uri="{BB962C8B-B14F-4D97-AF65-F5344CB8AC3E}">
        <p14:creationId xmlns:p14="http://schemas.microsoft.com/office/powerpoint/2010/main" val="233860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17</a:t>
            </a:fld>
            <a:endParaRPr lang="en-US" dirty="0">
              <a:solidFill>
                <a:prstClr val="black"/>
              </a:solidFill>
            </a:endParaRPr>
          </a:p>
        </p:txBody>
      </p:sp>
    </p:spTree>
    <p:extLst>
      <p:ext uri="{BB962C8B-B14F-4D97-AF65-F5344CB8AC3E}">
        <p14:creationId xmlns:p14="http://schemas.microsoft.com/office/powerpoint/2010/main" val="1499006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18</a:t>
            </a:fld>
            <a:endParaRPr lang="en-US" dirty="0">
              <a:solidFill>
                <a:prstClr val="black"/>
              </a:solidFill>
            </a:endParaRPr>
          </a:p>
        </p:txBody>
      </p:sp>
    </p:spTree>
    <p:extLst>
      <p:ext uri="{BB962C8B-B14F-4D97-AF65-F5344CB8AC3E}">
        <p14:creationId xmlns:p14="http://schemas.microsoft.com/office/powerpoint/2010/main" val="214386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19</a:t>
            </a:fld>
            <a:endParaRPr lang="en-US" dirty="0">
              <a:solidFill>
                <a:prstClr val="black"/>
              </a:solidFill>
            </a:endParaRPr>
          </a:p>
        </p:txBody>
      </p:sp>
    </p:spTree>
    <p:extLst>
      <p:ext uri="{BB962C8B-B14F-4D97-AF65-F5344CB8AC3E}">
        <p14:creationId xmlns:p14="http://schemas.microsoft.com/office/powerpoint/2010/main" val="74220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Under</a:t>
            </a:r>
            <a:r>
              <a:rPr lang="en-US" baseline="0" dirty="0" smtClean="0">
                <a:latin typeface="Times New Roman" panose="02020603050405020304" pitchFamily="18" charset="0"/>
                <a:cs typeface="Times New Roman" panose="02020603050405020304" pitchFamily="18" charset="0"/>
              </a:rPr>
              <a:t> the new methodology, contractors will be required to identify national security assets at their facility. </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 an introduction, an asset is anything of value</a:t>
            </a:r>
            <a:r>
              <a:rPr lang="en-US" baseline="0" dirty="0" smtClean="0">
                <a:latin typeface="Times New Roman" panose="02020603050405020304" pitchFamily="18" charset="0"/>
                <a:cs typeface="Times New Roman" panose="02020603050405020304" pitchFamily="18" charset="0"/>
              </a:rPr>
              <a:t> related to a classified program or contract, the loss, compromise, or damage of which may adversely affect national security.</a:t>
            </a:r>
          </a:p>
          <a:p>
            <a:pPr marL="164129" indent="-164129">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Asset identification is a collaborative process between the FSO, program managers, engineers, scientist, management, and others within company that possess different perspectives or knowledge about the program, contract, or technology.</a:t>
            </a:r>
          </a:p>
          <a:p>
            <a:pPr marL="164129" indent="-164129">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The following available job aids and tools may assist with asset identification efforts:</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PIEFAO-S with Fishbone Diagram Job Aid</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DSS Industrial Base Technology List (IBTL) Job Aid – CDSE </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Department of Commerce Critical Facilities Survey – if company completed one</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Company Record (e.g., reports, databases, contracts, documentation, etc.)</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Targeted Interviews with various personnel (e.g., customer, program manager, security manager, director of operations, engineers, chief technology officer, contracts administrator, etc.)</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Contractors are encouraged to begin identifying their assets to minimize</a:t>
            </a:r>
            <a:r>
              <a:rPr lang="en-US" baseline="0" dirty="0" smtClean="0">
                <a:latin typeface="Times New Roman" panose="02020603050405020304" pitchFamily="18" charset="0"/>
                <a:cs typeface="Times New Roman" panose="02020603050405020304" pitchFamily="18" charset="0"/>
              </a:rPr>
              <a:t> impact once selected for phased implementation.</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Incentive:  Knowledge</a:t>
            </a:r>
            <a:r>
              <a:rPr lang="en-US" baseline="0" dirty="0" smtClean="0">
                <a:latin typeface="Times New Roman" panose="02020603050405020304" pitchFamily="18" charset="0"/>
                <a:cs typeface="Times New Roman" panose="02020603050405020304" pitchFamily="18" charset="0"/>
              </a:rPr>
              <a:t> of assets and associated IBTL categories assists DSS in providing more tailored threat information.</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initial identification of assets may prove</a:t>
            </a:r>
            <a:r>
              <a:rPr lang="en-US" baseline="0" dirty="0" smtClean="0">
                <a:latin typeface="Times New Roman" panose="02020603050405020304" pitchFamily="18" charset="0"/>
                <a:cs typeface="Times New Roman" panose="02020603050405020304" pitchFamily="18" charset="0"/>
              </a:rPr>
              <a:t> to be a daunting task for contractors. To assist, we will introduce the PIEFAO-S approach.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2</a:t>
            </a:fld>
            <a:endParaRPr lang="en-US" dirty="0">
              <a:solidFill>
                <a:prstClr val="black"/>
              </a:solidFill>
            </a:endParaRPr>
          </a:p>
        </p:txBody>
      </p:sp>
    </p:spTree>
    <p:extLst>
      <p:ext uri="{BB962C8B-B14F-4D97-AF65-F5344CB8AC3E}">
        <p14:creationId xmlns:p14="http://schemas.microsoft.com/office/powerpoint/2010/main" val="3544085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20</a:t>
            </a:fld>
            <a:endParaRPr lang="en-US" dirty="0">
              <a:solidFill>
                <a:prstClr val="black"/>
              </a:solidFill>
            </a:endParaRPr>
          </a:p>
        </p:txBody>
      </p:sp>
    </p:spTree>
    <p:extLst>
      <p:ext uri="{BB962C8B-B14F-4D97-AF65-F5344CB8AC3E}">
        <p14:creationId xmlns:p14="http://schemas.microsoft.com/office/powerpoint/2010/main" val="3919402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conclude, I want to thank you again</a:t>
            </a:r>
            <a:r>
              <a:rPr lang="en-US" baseline="0" dirty="0" smtClean="0">
                <a:latin typeface="Times New Roman" panose="02020603050405020304" pitchFamily="18" charset="0"/>
                <a:cs typeface="Times New Roman" panose="02020603050405020304" pitchFamily="18" charset="0"/>
              </a:rPr>
              <a:t> for the opportunity to speak with you regarding DSS in Transition. I will now take a moment for questions, comments, or other feedback.</a:t>
            </a:r>
          </a:p>
        </p:txBody>
      </p:sp>
      <p:sp>
        <p:nvSpPr>
          <p:cNvPr id="4" name="Slide Number Placeholder 3"/>
          <p:cNvSpPr>
            <a:spLocks noGrp="1"/>
          </p:cNvSpPr>
          <p:nvPr>
            <p:ph type="sldNum" sz="quarter" idx="10"/>
          </p:nvPr>
        </p:nvSpPr>
        <p:spPr/>
        <p:txBody>
          <a:bodyPr/>
          <a:lstStyle/>
          <a:p>
            <a:fld id="{3385ECD5-784E-4765-88ED-9B432E85A1D8}" type="slidenum">
              <a:rPr lang="en-US" smtClean="0"/>
              <a:t>21</a:t>
            </a:fld>
            <a:endParaRPr lang="en-US" dirty="0"/>
          </a:p>
        </p:txBody>
      </p:sp>
    </p:spTree>
    <p:extLst>
      <p:ext uri="{BB962C8B-B14F-4D97-AF65-F5344CB8AC3E}">
        <p14:creationId xmlns:p14="http://schemas.microsoft.com/office/powerpoint/2010/main" val="95088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There are four key concepts that will be introduced</a:t>
            </a:r>
            <a:r>
              <a:rPr lang="en-US" baseline="0" dirty="0" smtClean="0">
                <a:latin typeface="Times New Roman" panose="02020603050405020304" pitchFamily="18" charset="0"/>
                <a:cs typeface="Times New Roman" panose="02020603050405020304" pitchFamily="18" charset="0"/>
              </a:rPr>
              <a:t> during contractor engagements: Asset Identification, Business Process Review, Security Control Identification, and Using the 12x13 Matrix to identify potential vulnerabilities that may exist at the facility.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85ECD5-784E-4765-88ED-9B432E85A1D8}" type="slidenum">
              <a:rPr lang="en-US" smtClean="0"/>
              <a:t>3</a:t>
            </a:fld>
            <a:endParaRPr lang="en-US" dirty="0"/>
          </a:p>
        </p:txBody>
      </p:sp>
    </p:spTree>
    <p:extLst>
      <p:ext uri="{BB962C8B-B14F-4D97-AF65-F5344CB8AC3E}">
        <p14:creationId xmlns:p14="http://schemas.microsoft.com/office/powerpoint/2010/main" val="364282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Under</a:t>
            </a:r>
            <a:r>
              <a:rPr lang="en-US" baseline="0" dirty="0" smtClean="0">
                <a:latin typeface="Times New Roman" panose="02020603050405020304" pitchFamily="18" charset="0"/>
                <a:cs typeface="Times New Roman" panose="02020603050405020304" pitchFamily="18" charset="0"/>
              </a:rPr>
              <a:t> the new methodology, contractors will be required to identify national security assets at their facility. </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 an introduction, an asset is anything of value</a:t>
            </a:r>
            <a:r>
              <a:rPr lang="en-US" baseline="0" dirty="0" smtClean="0">
                <a:latin typeface="Times New Roman" panose="02020603050405020304" pitchFamily="18" charset="0"/>
                <a:cs typeface="Times New Roman" panose="02020603050405020304" pitchFamily="18" charset="0"/>
              </a:rPr>
              <a:t> related to a classified program or contract, the loss, compromise, or damage of which may adversely affect national security.</a:t>
            </a:r>
          </a:p>
          <a:p>
            <a:pPr marL="164129" indent="-164129">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Asset identification is a collaborative process between the FSO, program managers, engineers, scientist, management, and others within company that possess different perspectives or knowledge about the program, contract, or technology.</a:t>
            </a:r>
          </a:p>
          <a:p>
            <a:pPr marL="164129" indent="-164129">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The following available job aids and tools may assist with asset identification efforts:</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PIEFAO-S with Fishbone Diagram Job Aid</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DSS Industrial Base Technology List (IBTL) Job Aid – CDSE </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Department of Commerce Critical Facilities Survey – if company completed one</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Company Record (e.g., reports, databases, contracts, documentation, etc.)</a:t>
            </a:r>
          </a:p>
          <a:p>
            <a:pPr marL="601807" lvl="1" indent="-164129">
              <a:buFont typeface="Wingdings" panose="05000000000000000000" pitchFamily="2" charset="2"/>
              <a:buChar char="ü"/>
            </a:pPr>
            <a:r>
              <a:rPr lang="en-US" baseline="0" dirty="0" smtClean="0">
                <a:latin typeface="Times New Roman" panose="02020603050405020304" pitchFamily="18" charset="0"/>
                <a:cs typeface="Times New Roman" panose="02020603050405020304" pitchFamily="18" charset="0"/>
              </a:rPr>
              <a:t>Targeted Interviews with various personnel (e.g., customer, program manager, security manager, director of operations, engineers, chief technology officer, contracts administrator, etc.)</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Contractors are encouraged to begin identifying their assets to minimize</a:t>
            </a:r>
            <a:r>
              <a:rPr lang="en-US" baseline="0" dirty="0" smtClean="0">
                <a:latin typeface="Times New Roman" panose="02020603050405020304" pitchFamily="18" charset="0"/>
                <a:cs typeface="Times New Roman" panose="02020603050405020304" pitchFamily="18" charset="0"/>
              </a:rPr>
              <a:t> impact once selected for phased implementation.</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Incentive:  Knowledge</a:t>
            </a:r>
            <a:r>
              <a:rPr lang="en-US" baseline="0" dirty="0" smtClean="0">
                <a:latin typeface="Times New Roman" panose="02020603050405020304" pitchFamily="18" charset="0"/>
                <a:cs typeface="Times New Roman" panose="02020603050405020304" pitchFamily="18" charset="0"/>
              </a:rPr>
              <a:t> of assets and associated IBTL categories assists DSS in providing more tailored threat information.</a:t>
            </a:r>
            <a:endParaRPr lang="en-US" dirty="0" smtClean="0">
              <a:latin typeface="Times New Roman" panose="02020603050405020304" pitchFamily="18" charset="0"/>
              <a:cs typeface="Times New Roman" panose="02020603050405020304" pitchFamily="18" charset="0"/>
            </a:endParaRPr>
          </a:p>
          <a:p>
            <a:pPr marL="164129" indent="-164129">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initial identification of assets may prove</a:t>
            </a:r>
            <a:r>
              <a:rPr lang="en-US" baseline="0" dirty="0" smtClean="0">
                <a:latin typeface="Times New Roman" panose="02020603050405020304" pitchFamily="18" charset="0"/>
                <a:cs typeface="Times New Roman" panose="02020603050405020304" pitchFamily="18" charset="0"/>
              </a:rPr>
              <a:t> to be a daunting task for contractors. To assist, we will introduce the PIEFAO-S approach.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4</a:t>
            </a:fld>
            <a:endParaRPr lang="en-US" dirty="0">
              <a:solidFill>
                <a:prstClr val="black"/>
              </a:solidFill>
            </a:endParaRPr>
          </a:p>
        </p:txBody>
      </p:sp>
    </p:spTree>
    <p:extLst>
      <p:ext uri="{BB962C8B-B14F-4D97-AF65-F5344CB8AC3E}">
        <p14:creationId xmlns:p14="http://schemas.microsoft.com/office/powerpoint/2010/main" val="315573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The PIEFAO-S approach is a simplified method of asset identification. It uses six general types of assets that may exist at a facility. The PIEFAOS acronym helps individuals remember these categories: People, Information, Equipment, Facilities, Activities and Operations, and Suppliers.</a:t>
            </a:r>
          </a:p>
          <a:p>
            <a:pPr marL="601807" lvl="1" indent="-164129" defTabSz="875355">
              <a:buFont typeface="Wingdings" panose="05000000000000000000" pitchFamily="2" charset="2"/>
              <a:buChar char="ü"/>
              <a:defRPr/>
            </a:pPr>
            <a:r>
              <a:rPr lang="en-US" sz="1100" dirty="0">
                <a:latin typeface="Times New Roman" panose="02020603050405020304" pitchFamily="18" charset="0"/>
                <a:cs typeface="Times New Roman" panose="02020603050405020304" pitchFamily="18" charset="0"/>
              </a:rPr>
              <a:t>People identified as national security assets have unique knowledge, subject matter expertise, or access which, if compromised, would have an adverse impact on national security.</a:t>
            </a:r>
          </a:p>
          <a:p>
            <a:pPr marL="601807" lvl="1" indent="-164129">
              <a:buFont typeface="Wingdings" panose="05000000000000000000" pitchFamily="2" charset="2"/>
              <a:buChar char="ü"/>
            </a:pPr>
            <a:r>
              <a:rPr lang="en-US" sz="1100" dirty="0">
                <a:latin typeface="Times New Roman" panose="02020603050405020304" pitchFamily="18" charset="0"/>
                <a:cs typeface="Times New Roman" panose="02020603050405020304" pitchFamily="18" charset="0"/>
              </a:rPr>
              <a:t>Information identified as a national security asset includes specific data about capabilities or activities that, if revealed, by our adversaries could degrade our technological advantage.</a:t>
            </a:r>
          </a:p>
          <a:p>
            <a:pPr marL="601807" lvl="1" indent="-164129">
              <a:buFont typeface="Wingdings" panose="05000000000000000000" pitchFamily="2" charset="2"/>
              <a:buChar char="ü"/>
            </a:pPr>
            <a:r>
              <a:rPr lang="en-US" sz="1100" dirty="0">
                <a:latin typeface="Times New Roman" panose="02020603050405020304" pitchFamily="18" charset="0"/>
                <a:cs typeface="Times New Roman" panose="02020603050405020304" pitchFamily="18" charset="0"/>
              </a:rPr>
              <a:t>Equipment identified as a national security asset includes tangible property (other than land or buildings) determined to be essential to national security.</a:t>
            </a:r>
          </a:p>
          <a:p>
            <a:pPr marL="601807" lvl="1" indent="-164129">
              <a:buFont typeface="Wingdings" panose="05000000000000000000" pitchFamily="2" charset="2"/>
              <a:buChar char="ü"/>
            </a:pPr>
            <a:r>
              <a:rPr lang="en-US" sz="1100" dirty="0">
                <a:latin typeface="Times New Roman" panose="02020603050405020304" pitchFamily="18" charset="0"/>
                <a:cs typeface="Times New Roman" panose="02020603050405020304" pitchFamily="18" charset="0"/>
              </a:rPr>
              <a:t>Facilities are identified as a national security asset when their incapacity or destruction would have an impact on continuity of operations.</a:t>
            </a:r>
          </a:p>
          <a:p>
            <a:pPr marL="601807" lvl="1" indent="-164129">
              <a:buFont typeface="Wingdings" panose="05000000000000000000" pitchFamily="2" charset="2"/>
              <a:buChar char="ü"/>
            </a:pPr>
            <a:r>
              <a:rPr lang="en-US" sz="1100" dirty="0">
                <a:latin typeface="Times New Roman" panose="02020603050405020304" pitchFamily="18" charset="0"/>
                <a:cs typeface="Times New Roman" panose="02020603050405020304" pitchFamily="18" charset="0"/>
              </a:rPr>
              <a:t>Activities and Operations identified as an asset are those that if compromised may have an adverse effect to national security.  Activities are functions, missions, actions or a collection of actions.  Operations are a sequence of activities with a common theme</a:t>
            </a:r>
          </a:p>
          <a:p>
            <a:pPr marL="601807" lvl="1" indent="-164129">
              <a:buFont typeface="Wingdings" panose="05000000000000000000" pitchFamily="2" charset="2"/>
              <a:buChar char="ü"/>
            </a:pPr>
            <a:r>
              <a:rPr lang="en-US" sz="1100" dirty="0">
                <a:latin typeface="Times New Roman" panose="02020603050405020304" pitchFamily="18" charset="0"/>
                <a:cs typeface="Times New Roman" panose="02020603050405020304" pitchFamily="18" charset="0"/>
              </a:rPr>
              <a:t>Suppliers identified as a national security asset are those who, if taken out of the supply chain, may have an adverse impact on the end product.</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There will certainly be overlap as some assets will fit into more than one category; this overlap does not create an issue. These categories merely help to ensure that assets are identified with some standard method.</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Refer to PIEFAO-S with Fishbone Diagram Job Aid</a:t>
            </a: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5</a:t>
            </a:fld>
            <a:endParaRPr lang="en-US" dirty="0">
              <a:solidFill>
                <a:prstClr val="black"/>
              </a:solidFill>
            </a:endParaRPr>
          </a:p>
        </p:txBody>
      </p:sp>
    </p:spTree>
    <p:extLst>
      <p:ext uri="{BB962C8B-B14F-4D97-AF65-F5344CB8AC3E}">
        <p14:creationId xmlns:p14="http://schemas.microsoft.com/office/powerpoint/2010/main" val="289592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Under</a:t>
            </a:r>
            <a:r>
              <a:rPr lang="en-US" baseline="0" dirty="0" smtClean="0">
                <a:latin typeface="Times New Roman" panose="02020603050405020304" pitchFamily="18" charset="0"/>
                <a:cs typeface="Times New Roman" panose="02020603050405020304" pitchFamily="18" charset="0"/>
              </a:rPr>
              <a:t> the new methodology, contractors will be required to review business processes related to the protection of their identified assets. </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A business process is a collection of related, structured activities, or tasks that in a specific sequence produces a service or product for a particular customer(s).</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During the  business process review, we recommend the contractor use internal process flow diagrams that show how an asset is processed or handled through the facility from start to finish, if available. </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Once the business processes are reviewed, the contractor will be required to identify access and network security controls related to the asset. </a:t>
            </a:r>
            <a:r>
              <a:rPr lang="en-US" sz="1100" dirty="0">
                <a:latin typeface="Times New Roman" panose="02020603050405020304" pitchFamily="18" charset="0"/>
                <a:cs typeface="Times New Roman" panose="02020603050405020304" pitchFamily="18" charset="0"/>
              </a:rPr>
              <a:t>Conventionally, contractors have not always connected their protection measures to a specific asset or business process. However, in order for the contractor to obtain a comprehensive view of their entire asset protection program, identification of security controls should be done </a:t>
            </a:r>
            <a:r>
              <a:rPr lang="en-US" sz="1100" u="sng" dirty="0">
                <a:latin typeface="Times New Roman" panose="02020603050405020304" pitchFamily="18" charset="0"/>
                <a:cs typeface="Times New Roman" panose="02020603050405020304" pitchFamily="18" charset="0"/>
              </a:rPr>
              <a:t>after</a:t>
            </a:r>
            <a:r>
              <a:rPr lang="en-US" sz="1100" dirty="0">
                <a:latin typeface="Times New Roman" panose="02020603050405020304" pitchFamily="18" charset="0"/>
                <a:cs typeface="Times New Roman" panose="02020603050405020304" pitchFamily="18" charset="0"/>
              </a:rPr>
              <a:t> identifying assets and associated business processes.</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Although not required until selected to participate, contractors are encouraged to begin identifying their assets and associated business processes and security controls to minimize impact once selected for phased implementation.</a:t>
            </a:r>
          </a:p>
          <a:p>
            <a:pPr marL="164129" indent="-164129">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As an incentive, the knowledge of assets and associated business processes may assist DSS with providing more tailored threat information back to the contractor and can aid the contractor with evaluating the effectiveness of their implemented security controls.</a:t>
            </a:r>
          </a:p>
          <a:p>
            <a:pPr marL="164129" indent="-164129">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The initial identification of security controls may prove to be an intimidating task for contractors. To assist, we will introduce the categorization approach. </a:t>
            </a:r>
          </a:p>
          <a:p>
            <a:endParaRPr lang="en-US"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6</a:t>
            </a:fld>
            <a:endParaRPr lang="en-US" dirty="0">
              <a:solidFill>
                <a:prstClr val="black"/>
              </a:solidFill>
            </a:endParaRPr>
          </a:p>
        </p:txBody>
      </p:sp>
    </p:spTree>
    <p:extLst>
      <p:ext uri="{BB962C8B-B14F-4D97-AF65-F5344CB8AC3E}">
        <p14:creationId xmlns:p14="http://schemas.microsoft.com/office/powerpoint/2010/main" val="307368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The categorization approach uses the following eight categories to identify security controls: Physical Security, Personnel Security, Operational Security, Information Security, Information System Security, Cyber Security, Counterintelligence, and Supply Chain Security. </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ultimate focus of this approach is to assist the contractor with identifying additional security controls not previously captured. Assigning security controls to a specific category is not important. </a:t>
            </a:r>
          </a:p>
          <a:p>
            <a:endParaRPr lang="en-US" sz="1100" dirty="0"/>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7</a:t>
            </a:fld>
            <a:endParaRPr lang="en-US" dirty="0">
              <a:solidFill>
                <a:prstClr val="black"/>
              </a:solidFill>
            </a:endParaRPr>
          </a:p>
        </p:txBody>
      </p:sp>
    </p:spTree>
    <p:extLst>
      <p:ext uri="{BB962C8B-B14F-4D97-AF65-F5344CB8AC3E}">
        <p14:creationId xmlns:p14="http://schemas.microsoft.com/office/powerpoint/2010/main" val="177702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defTabSz="875355">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Under</a:t>
            </a:r>
            <a:r>
              <a:rPr lang="en-US" baseline="0" dirty="0" smtClean="0">
                <a:latin typeface="Times New Roman" panose="02020603050405020304" pitchFamily="18" charset="0"/>
                <a:cs typeface="Times New Roman" panose="02020603050405020304" pitchFamily="18" charset="0"/>
              </a:rPr>
              <a:t> the new methodology, DSS and contractors will leverage the </a:t>
            </a:r>
            <a:r>
              <a:rPr lang="en-US" dirty="0" smtClean="0">
                <a:latin typeface="Times New Roman" panose="02020603050405020304" pitchFamily="18" charset="0"/>
                <a:cs typeface="Times New Roman" panose="02020603050405020304" pitchFamily="18" charset="0"/>
              </a:rPr>
              <a:t>CI Methods of Contact</a:t>
            </a:r>
            <a:r>
              <a:rPr lang="en-US" baseline="0" dirty="0" smtClean="0">
                <a:latin typeface="Times New Roman" panose="02020603050405020304" pitchFamily="18" charset="0"/>
                <a:cs typeface="Times New Roman" panose="02020603050405020304" pitchFamily="18" charset="0"/>
              </a:rPr>
              <a:t> and Methods of Operation Matrix, also known as the 12x13 Matrix. This Matrix is a graphical depiction of the threat to cleared contractors as outlined in the annual Trends publication.</a:t>
            </a:r>
          </a:p>
          <a:p>
            <a:pPr marL="164129" indent="-164129" defTabSz="875355">
              <a:buFont typeface="Arial" panose="020B0604020202020204" pitchFamily="34" charset="0"/>
              <a:buChar char="•"/>
              <a:defRPr/>
            </a:pPr>
            <a:r>
              <a:rPr lang="en-US" baseline="0" dirty="0" smtClean="0">
                <a:latin typeface="Times New Roman" panose="02020603050405020304" pitchFamily="18" charset="0"/>
                <a:cs typeface="Times New Roman" panose="02020603050405020304" pitchFamily="18" charset="0"/>
              </a:rPr>
              <a:t>The 12x13 Matrix is used to:</a:t>
            </a:r>
          </a:p>
          <a:p>
            <a:pPr marL="601807" lvl="1" indent="-164129" defTabSz="875355">
              <a:buFont typeface="Wingdings" panose="05000000000000000000" pitchFamily="2" charset="2"/>
              <a:buChar char="ü"/>
              <a:defRPr/>
            </a:pPr>
            <a:r>
              <a:rPr lang="en-US" baseline="0" dirty="0" smtClean="0">
                <a:latin typeface="Times New Roman" panose="02020603050405020304" pitchFamily="18" charset="0"/>
                <a:cs typeface="Times New Roman" panose="02020603050405020304" pitchFamily="18" charset="0"/>
              </a:rPr>
              <a:t>Assist DSS with articulating the threat to contractor personnel</a:t>
            </a:r>
          </a:p>
          <a:p>
            <a:pPr marL="601807" lvl="1" indent="-164129" defTabSz="875355">
              <a:buFont typeface="Wingdings" panose="05000000000000000000" pitchFamily="2" charset="2"/>
              <a:buChar char="ü"/>
              <a:defRPr/>
            </a:pPr>
            <a:r>
              <a:rPr lang="en-US" baseline="0" dirty="0" smtClean="0">
                <a:latin typeface="Times New Roman" panose="02020603050405020304" pitchFamily="18" charset="0"/>
                <a:cs typeface="Times New Roman" panose="02020603050405020304" pitchFamily="18" charset="0"/>
              </a:rPr>
              <a:t>Guide discussions with contractors to help determine the effectiveness of implemented security controls</a:t>
            </a:r>
          </a:p>
          <a:p>
            <a:pPr marL="601807" lvl="1" indent="-164129" defTabSz="875355">
              <a:buFont typeface="Wingdings" panose="05000000000000000000" pitchFamily="2" charset="2"/>
              <a:buChar char="ü"/>
              <a:defRPr/>
            </a:pPr>
            <a:r>
              <a:rPr lang="en-US" baseline="0" dirty="0" smtClean="0">
                <a:latin typeface="Times New Roman" panose="02020603050405020304" pitchFamily="18" charset="0"/>
                <a:cs typeface="Times New Roman" panose="02020603050405020304" pitchFamily="18" charset="0"/>
              </a:rPr>
              <a:t>Assist DSS and contractor personnel with identifying gaps in the facility’s suspicious contact reporting when compared to national reporting.</a:t>
            </a:r>
          </a:p>
          <a:p>
            <a:pPr marL="164129" indent="-164129" defTabSz="875355">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8</a:t>
            </a:fld>
            <a:endParaRPr lang="en-US" dirty="0">
              <a:solidFill>
                <a:prstClr val="black"/>
              </a:solidFill>
            </a:endParaRPr>
          </a:p>
        </p:txBody>
      </p:sp>
    </p:spTree>
    <p:extLst>
      <p:ext uri="{BB962C8B-B14F-4D97-AF65-F5344CB8AC3E}">
        <p14:creationId xmlns:p14="http://schemas.microsoft.com/office/powerpoint/2010/main" val="187164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DSS categorizes threat using basic methods of contact and methods of operation employed by foreign adversaries to achieve a collection objective. The method of contact is the avenue of approach or method of collection an adversary uses toward an asset. Method of operation denotes the objective of the foreign adversary. Our adversaries achieve their collection objective through utilization of any one or more combinations of the 12 methods of contact and 13 methods of operation. </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Across the top/horizontal axis of the 12x13 Matrix are the methods of contact; this is what is visible to cleared contractors and it is along these avenues of approach that countermeasures should be employed. Across the side/vertical axis are the method of operation; this is less visible to cleared contractors and more applicable to DSS for determining what our adversaries are trying to accomplish. </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At the intersections of the methods of operation and methods of contact, one of the following levels are identified: </a:t>
            </a:r>
          </a:p>
          <a:p>
            <a:pPr marL="601807" lvl="1" indent="-164129">
              <a:buFont typeface="Wingdings" panose="05000000000000000000" pitchFamily="2" charset="2"/>
              <a:buChar char="ü"/>
            </a:pPr>
            <a:r>
              <a:rPr lang="en-US" sz="1100" dirty="0">
                <a:latin typeface="Times New Roman" panose="02020603050405020304" pitchFamily="18" charset="0"/>
                <a:cs typeface="Times New Roman" panose="02020603050405020304" pitchFamily="18" charset="0"/>
              </a:rPr>
              <a:t>Low threat shown by a “L”,  Medium threat shown by a “M”, High threat shown by a “H”, and Insufficient reporting shown by blank spaces</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These threat levels are determined by an assessment of each individual suspicious contact report’s actor, action, and target fields, as well as the volume of reporting.  However, more weight is given towards the average assessed threat level than the volume. </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Note: Insufficient reporting does not mean that there is no threat, only that the threat is unknown or has gone underreported. </a:t>
            </a:r>
          </a:p>
          <a:p>
            <a:pPr marL="164129" indent="-164129">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In addition to the overall 12x13 Matrix, there are tailored 12x13 Matrices for each IBTL category. If the category is known, the tailored IBTL 12x13 Matrix may be used in place of the overall 12x13 Matrix – both are unclassified. If a company or facility specific 12x13 Matrix is created by HQ/Field respectively, it will be U/FOUO. A matrix becomes classified at the S/RELIDO level once a specific asset, technology, or country is identified.</a:t>
            </a:r>
          </a:p>
        </p:txBody>
      </p:sp>
      <p:sp>
        <p:nvSpPr>
          <p:cNvPr id="4" name="Slide Number Placeholder 3"/>
          <p:cNvSpPr>
            <a:spLocks noGrp="1"/>
          </p:cNvSpPr>
          <p:nvPr>
            <p:ph type="sldNum" sz="quarter" idx="10"/>
          </p:nvPr>
        </p:nvSpPr>
        <p:spPr/>
        <p:txBody>
          <a:bodyPr/>
          <a:lstStyle/>
          <a:p>
            <a:pPr defTabSz="924984"/>
            <a:fld id="{A525FF68-EB1C-4ED3-8703-AEA3A60429F5}" type="slidenum">
              <a:rPr lang="en-US">
                <a:solidFill>
                  <a:prstClr val="black"/>
                </a:solidFill>
              </a:rPr>
              <a:pPr defTabSz="924984"/>
              <a:t>9</a:t>
            </a:fld>
            <a:endParaRPr lang="en-US" dirty="0">
              <a:solidFill>
                <a:prstClr val="black"/>
              </a:solidFill>
            </a:endParaRPr>
          </a:p>
        </p:txBody>
      </p:sp>
    </p:spTree>
    <p:extLst>
      <p:ext uri="{BB962C8B-B14F-4D97-AF65-F5344CB8AC3E}">
        <p14:creationId xmlns:p14="http://schemas.microsoft.com/office/powerpoint/2010/main" val="345047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1009290" y="563525"/>
            <a:ext cx="7506059" cy="609667"/>
          </a:xfrm>
          <a:prstGeom prst="rect">
            <a:avLst/>
          </a:prstGeom>
        </p:spPr>
        <p:txBody>
          <a:bodyPr>
            <a:normAutofit/>
          </a:bodyPr>
          <a:lstStyle>
            <a:lvl1pPr>
              <a:defRPr sz="3600" b="1"/>
            </a:lvl1pPr>
          </a:lstStyle>
          <a:p>
            <a:r>
              <a:rPr lang="en-US"/>
              <a:t>Click to edit Master title style</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290" y="563525"/>
            <a:ext cx="7506059" cy="609667"/>
          </a:xfrm>
          <a:prstGeom prst="rect">
            <a:avLst/>
          </a:prstGeom>
        </p:spPr>
        <p:txBody>
          <a:bodyPr>
            <a:normAutofit/>
          </a:bodyPr>
          <a:lstStyle>
            <a:lvl1pPr>
              <a:defRPr sz="3600" b="1"/>
            </a:lvl1pPr>
          </a:lstStyle>
          <a:p>
            <a:r>
              <a:rPr lang="en-US"/>
              <a:t>Click to edit Master title style</a:t>
            </a:r>
            <a:endParaRPr lang="en-US" dirty="0"/>
          </a:p>
        </p:txBody>
      </p:sp>
      <p:sp>
        <p:nvSpPr>
          <p:cNvPr id="3" name="Content Placeholder 2"/>
          <p:cNvSpPr>
            <a:spLocks noGrp="1"/>
          </p:cNvSpPr>
          <p:nvPr>
            <p:ph idx="1"/>
          </p:nvPr>
        </p:nvSpPr>
        <p:spPr>
          <a:xfrm>
            <a:off x="628650" y="1328468"/>
            <a:ext cx="7886700" cy="48484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1009290" y="563525"/>
            <a:ext cx="7506059" cy="609667"/>
          </a:xfrm>
          <a:prstGeom prst="rect">
            <a:avLst/>
          </a:prstGeom>
        </p:spPr>
        <p:txBody>
          <a:bodyPr>
            <a:normAutofit/>
          </a:bodyPr>
          <a:lstStyle>
            <a:lvl1pPr>
              <a:defRPr sz="3600" b="1"/>
            </a:lvl1pPr>
          </a:lstStyle>
          <a:p>
            <a:r>
              <a:rPr lang="en-US"/>
              <a:t>Click to edit Master title style</a:t>
            </a:r>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
        <p:nvSpPr>
          <p:cNvPr id="11" name="Title 1"/>
          <p:cNvSpPr>
            <a:spLocks noGrp="1"/>
          </p:cNvSpPr>
          <p:nvPr>
            <p:ph type="title"/>
          </p:nvPr>
        </p:nvSpPr>
        <p:spPr>
          <a:xfrm>
            <a:off x="1009290" y="563525"/>
            <a:ext cx="7506059" cy="609667"/>
          </a:xfrm>
          <a:prstGeom prst="rect">
            <a:avLst/>
          </a:prstGeom>
        </p:spPr>
        <p:txBody>
          <a:bodyPr>
            <a:normAutofit/>
          </a:bodyPr>
          <a:lstStyle>
            <a:lvl1pPr>
              <a:defRPr sz="3600" b="1"/>
            </a:lvl1p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Rectangle 5"/>
          <p:cNvSpPr/>
          <p:nvPr userDrawn="1"/>
        </p:nvSpPr>
        <p:spPr>
          <a:xfrm>
            <a:off x="960120" y="1496472"/>
            <a:ext cx="7854170" cy="73152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userDrawn="1"/>
        </p:nvSpPr>
        <p:spPr>
          <a:xfrm>
            <a:off x="960120" y="2278624"/>
            <a:ext cx="7854170" cy="73152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userDrawn="1"/>
        </p:nvSpPr>
        <p:spPr>
          <a:xfrm>
            <a:off x="960120" y="3068727"/>
            <a:ext cx="7854170" cy="73152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960120" y="3850880"/>
            <a:ext cx="7854170" cy="73152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userDrawn="1"/>
        </p:nvSpPr>
        <p:spPr>
          <a:xfrm>
            <a:off x="961451" y="4631409"/>
            <a:ext cx="7854170" cy="73152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1D37B8-C34E-43DD-AB99-89105F966FD6}" type="datetimeFigureOut">
              <a:rPr lang="en-US" smtClean="0">
                <a:solidFill>
                  <a:prstClr val="black">
                    <a:tint val="75000"/>
                  </a:prstClr>
                </a:solidFill>
              </a:rPr>
              <a:pPr/>
              <a:t>4/2/2019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7086600" y="6585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 Page </a:t>
            </a:r>
            <a:fld id="{DEAABB18-3163-44C9-BD14-471810D2409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
        <p:nvSpPr>
          <p:cNvPr id="3" name="Text Placeholder 2"/>
          <p:cNvSpPr>
            <a:spLocks noGrp="1"/>
          </p:cNvSpPr>
          <p:nvPr>
            <p:ph type="body" idx="1"/>
          </p:nvPr>
        </p:nvSpPr>
        <p:spPr>
          <a:xfrm>
            <a:off x="628650" y="1173192"/>
            <a:ext cx="7886700" cy="50037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11D37B8-C34E-43DD-AB99-89105F966FD6}" type="datetimeFigureOut">
              <a:rPr lang="en-US" smtClean="0">
                <a:solidFill>
                  <a:prstClr val="black">
                    <a:tint val="75000"/>
                  </a:prstClr>
                </a:solidFill>
              </a:rPr>
              <a:pPr defTabSz="457200"/>
              <a:t>4/2/2019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7086600" y="6565996"/>
            <a:ext cx="2057400" cy="365125"/>
          </a:xfrm>
          <a:prstGeom prst="rect">
            <a:avLst/>
          </a:prstGeom>
        </p:spPr>
        <p:txBody>
          <a:bodyPr vert="horz" lIns="91440" tIns="45720" rIns="91440" bIns="45720" rtlCol="0" anchor="ctr"/>
          <a:lstStyle>
            <a:lvl1pPr algn="r">
              <a:defRPr sz="900">
                <a:solidFill>
                  <a:schemeClr val="tx1">
                    <a:tint val="75000"/>
                  </a:schemeClr>
                </a:solidFill>
                <a:latin typeface="Georgia" panose="02040502050405020303" pitchFamily="18" charset="0"/>
              </a:defRPr>
            </a:lvl1pPr>
          </a:lstStyle>
          <a:p>
            <a:pPr defTabSz="457200"/>
            <a:r>
              <a:rPr lang="en-US" dirty="0">
                <a:solidFill>
                  <a:prstClr val="black">
                    <a:tint val="75000"/>
                  </a:prstClr>
                </a:solidFill>
              </a:rPr>
              <a:t> Page </a:t>
            </a:r>
            <a:fld id="{DEAABB18-3163-44C9-BD14-471810D24099}" type="slidenum">
              <a:rPr lang="en-US" smtClean="0">
                <a:solidFill>
                  <a:prstClr val="black">
                    <a:tint val="75000"/>
                  </a:prstClr>
                </a:solidFill>
              </a:rPr>
              <a:pPr defTabSz="457200"/>
              <a:t>‹#›</a:t>
            </a:fld>
            <a:endParaRPr lang="en-US" dirty="0">
              <a:solidFill>
                <a:prstClr val="black">
                  <a:tint val="75000"/>
                </a:prstClr>
              </a:solidFill>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3907"/>
            <a:ext cx="9144000" cy="914400"/>
          </a:xfrm>
          <a:prstGeom prst="rect">
            <a:avLst/>
          </a:prstGeom>
        </p:spPr>
      </p:pic>
    </p:spTree>
    <p:extLst>
      <p:ext uri="{BB962C8B-B14F-4D97-AF65-F5344CB8AC3E}">
        <p14:creationId xmlns:p14="http://schemas.microsoft.com/office/powerpoint/2010/main" val="19189663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se.edu/catalog/webinars/index.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jeremy.l.hargis.civ@mail.mi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dse.edu/toolkits/fsos/asset-id.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40" y="2027052"/>
            <a:ext cx="9144000" cy="2852737"/>
          </a:xfrm>
        </p:spPr>
        <p:txBody>
          <a:bodyPr/>
          <a:lstStyle/>
          <a:p>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r>
            <a:br>
              <a:rPr lang="en-US" sz="1200" b="1" dirty="0">
                <a:latin typeface="Times New Roman" panose="02020603050405020304" pitchFamily="18" charset="0"/>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r>
            <a:br>
              <a:rPr lang="en-US" sz="1200" b="1" dirty="0">
                <a:latin typeface="Times New Roman" panose="02020603050405020304" pitchFamily="18" charset="0"/>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r>
            <a:br>
              <a:rPr lang="en-US" sz="1200" b="1" dirty="0">
                <a:latin typeface="Times New Roman" panose="02020603050405020304" pitchFamily="18" charset="0"/>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r>
            <a:br>
              <a:rPr lang="en-US" sz="1200" b="1"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078940" y="2403458"/>
            <a:ext cx="5693460" cy="665578"/>
          </a:xfrm>
          <a:prstGeom prst="rect">
            <a:avLst/>
          </a:prstGeom>
          <a:solidFill>
            <a:srgbClr val="136989"/>
          </a:solidFill>
          <a:ln w="19050">
            <a:solidFill>
              <a:srgbClr val="165A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5" name="Rectangle 4"/>
          <p:cNvSpPr/>
          <p:nvPr/>
        </p:nvSpPr>
        <p:spPr>
          <a:xfrm>
            <a:off x="2078940" y="1982183"/>
            <a:ext cx="5334000" cy="625224"/>
          </a:xfrm>
          <a:prstGeom prst="rect">
            <a:avLst/>
          </a:prstGeom>
          <a:solidFill>
            <a:srgbClr val="D8AD48"/>
          </a:solidFill>
          <a:ln w="19050">
            <a:solidFill>
              <a:srgbClr val="165A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6" name="TextBox 7"/>
          <p:cNvSpPr txBox="1"/>
          <p:nvPr/>
        </p:nvSpPr>
        <p:spPr>
          <a:xfrm>
            <a:off x="2743199" y="1808912"/>
            <a:ext cx="4307589"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cap="small" dirty="0">
                <a:ln>
                  <a:solidFill>
                    <a:srgbClr val="D8AD48"/>
                  </a:solidFill>
                </a:ln>
                <a:solidFill>
                  <a:srgbClr val="0B303D"/>
                </a:solidFill>
                <a:latin typeface="Haettenschweiler" panose="020B0706040902060204" pitchFamily="34" charset="0"/>
              </a:rPr>
              <a:t>DSS in </a:t>
            </a:r>
            <a:r>
              <a:rPr lang="en-US" sz="4000" cap="small" dirty="0" smtClean="0">
                <a:ln>
                  <a:solidFill>
                    <a:srgbClr val="D8AD48"/>
                  </a:solidFill>
                </a:ln>
                <a:solidFill>
                  <a:srgbClr val="0B303D"/>
                </a:solidFill>
                <a:latin typeface="Haettenschweiler" panose="020B0706040902060204" pitchFamily="34" charset="0"/>
              </a:rPr>
              <a:t>Transition/Execution</a:t>
            </a:r>
            <a:endParaRPr lang="en-US" sz="4000" cap="small" dirty="0">
              <a:ln>
                <a:solidFill>
                  <a:srgbClr val="D8AD48"/>
                </a:solidFill>
              </a:ln>
              <a:solidFill>
                <a:srgbClr val="0B303D"/>
              </a:solidFill>
              <a:latin typeface="Haettenschweiler" panose="020B0706040902060204" pitchFamily="34" charset="0"/>
            </a:endParaRPr>
          </a:p>
        </p:txBody>
      </p:sp>
      <p:sp>
        <p:nvSpPr>
          <p:cNvPr id="7" name="TextBox 8"/>
          <p:cNvSpPr txBox="1"/>
          <p:nvPr/>
        </p:nvSpPr>
        <p:spPr>
          <a:xfrm>
            <a:off x="2743199" y="2661527"/>
            <a:ext cx="50559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latin typeface="Georgia" panose="02040502050405020303" pitchFamily="18" charset="0"/>
                <a:ea typeface="Verdana" panose="020B0604030504040204" pitchFamily="34" charset="0"/>
                <a:cs typeface="Verdana" panose="020B0604030504040204" pitchFamily="34" charset="0"/>
              </a:rPr>
              <a:t>Partnering with Industry to Protect National Security</a:t>
            </a:r>
            <a:endParaRPr lang="en-US" sz="1200" dirty="0">
              <a:solidFill>
                <a:prstClr val="white"/>
              </a:solidFill>
              <a:latin typeface="Georgia" panose="02040502050405020303" pitchFamily="18" charset="0"/>
              <a:ea typeface="Verdana" panose="020B0604030504040204" pitchFamily="34" charset="0"/>
              <a:cs typeface="Verdana" panose="020B0604030504040204" pitchFamily="34" charset="0"/>
            </a:endParaRPr>
          </a:p>
        </p:txBody>
      </p:sp>
      <p:pic>
        <p:nvPicPr>
          <p:cNvPr id="8"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02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1323240" y="1757630"/>
            <a:ext cx="1450440" cy="14504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2982097" y="722355"/>
            <a:ext cx="253596" cy="461665"/>
          </a:xfrm>
          <a:prstGeom prst="rect">
            <a:avLst/>
          </a:prstGeom>
          <a:noFill/>
        </p:spPr>
        <p:txBody>
          <a:bodyPr wrap="none" rtlCol="0">
            <a:spAutoFit/>
          </a:bodyPr>
          <a:lstStyle/>
          <a:p>
            <a:pPr defTabSz="457200"/>
            <a:r>
              <a:rPr lang="en-US" sz="2400" b="1" dirty="0" smtClean="0">
                <a:solidFill>
                  <a:prstClr val="black"/>
                </a:solidFill>
              </a:rPr>
              <a:t> </a:t>
            </a:r>
            <a:endParaRPr lang="en-US" sz="2400" b="1" dirty="0">
              <a:solidFill>
                <a:prstClr val="black"/>
              </a:solidFill>
            </a:endParaRPr>
          </a:p>
        </p:txBody>
      </p:sp>
      <p:sp>
        <p:nvSpPr>
          <p:cNvPr id="3" name="TextBox 2"/>
          <p:cNvSpPr txBox="1"/>
          <p:nvPr/>
        </p:nvSpPr>
        <p:spPr>
          <a:xfrm>
            <a:off x="17872" y="4148488"/>
            <a:ext cx="5863164" cy="1754326"/>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April 2019</a:t>
            </a:r>
            <a:br>
              <a:rPr lang="en-US" b="1" i="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
            </a:r>
            <a:br>
              <a:rPr lang="en-US" b="1" i="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Presented by:  </a:t>
            </a:r>
            <a:br>
              <a:rPr lang="en-US" b="1" i="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
            </a:r>
            <a:br>
              <a:rPr lang="en-US" b="1" i="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Jeremy Hargis, Senior Industrial Security Representative </a:t>
            </a:r>
            <a:br>
              <a:rPr lang="en-US" b="1" i="1"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08420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6468" y="807464"/>
            <a:ext cx="8358809" cy="4079386"/>
          </a:xfrm>
          <a:prstGeom prst="rect">
            <a:avLst/>
          </a:prstGeom>
        </p:spPr>
        <p:txBody>
          <a:bodyPr vert="horz" wrap="square" lIns="0" tIns="9525" rIns="0" bIns="0" rtlCol="0">
            <a:spAutoFit/>
          </a:bodyPr>
          <a:lstStyle/>
          <a:p>
            <a:pPr marL="262414">
              <a:spcBef>
                <a:spcPts val="75"/>
              </a:spcBef>
            </a:pPr>
            <a:endParaRPr lang="en-US" sz="1350" b="1" spc="-4" dirty="0" smtClean="0">
              <a:latin typeface="Calibri"/>
              <a:cs typeface="Calibri"/>
            </a:endParaRPr>
          </a:p>
          <a:p>
            <a:pPr marL="262414">
              <a:spcBef>
                <a:spcPts val="75"/>
              </a:spcBef>
            </a:pPr>
            <a:endParaRPr lang="en-US" sz="1350" b="1" spc="-4" dirty="0">
              <a:latin typeface="Calibri"/>
              <a:cs typeface="Calibri"/>
            </a:endParaRPr>
          </a:p>
          <a:p>
            <a:pPr marL="262414">
              <a:spcBef>
                <a:spcPts val="75"/>
              </a:spcBef>
            </a:pPr>
            <a:endParaRPr lang="en-US" sz="1350" b="1" spc="-4" dirty="0" smtClean="0">
              <a:latin typeface="Calibri"/>
              <a:cs typeface="Calibri"/>
            </a:endParaRPr>
          </a:p>
          <a:p>
            <a:pPr marL="262414" algn="ctr">
              <a:spcBef>
                <a:spcPts val="75"/>
              </a:spcBef>
            </a:pPr>
            <a:r>
              <a:rPr sz="2000" b="1" spc="-4" dirty="0" smtClean="0">
                <a:latin typeface="Times New Roman" panose="02020603050405020304" pitchFamily="18" charset="0"/>
                <a:cs typeface="Times New Roman" panose="02020603050405020304" pitchFamily="18" charset="0"/>
              </a:rPr>
              <a:t>Methods </a:t>
            </a:r>
            <a:r>
              <a:rPr sz="2000" b="1" dirty="0">
                <a:latin typeface="Times New Roman" panose="02020603050405020304" pitchFamily="18" charset="0"/>
                <a:cs typeface="Times New Roman" panose="02020603050405020304" pitchFamily="18" charset="0"/>
              </a:rPr>
              <a:t>of </a:t>
            </a:r>
            <a:r>
              <a:rPr sz="2000" b="1" spc="-4" dirty="0">
                <a:latin typeface="Times New Roman" panose="02020603050405020304" pitchFamily="18" charset="0"/>
                <a:cs typeface="Times New Roman" panose="02020603050405020304" pitchFamily="18" charset="0"/>
              </a:rPr>
              <a:t>Contact </a:t>
            </a:r>
            <a:r>
              <a:rPr sz="2000" b="1" dirty="0">
                <a:latin typeface="Times New Roman" panose="02020603050405020304" pitchFamily="18" charset="0"/>
                <a:cs typeface="Times New Roman" panose="02020603050405020304" pitchFamily="18" charset="0"/>
              </a:rPr>
              <a:t>and </a:t>
            </a:r>
            <a:r>
              <a:rPr sz="2000" b="1" spc="-4" dirty="0">
                <a:latin typeface="Times New Roman" panose="02020603050405020304" pitchFamily="18" charset="0"/>
                <a:cs typeface="Times New Roman" panose="02020603050405020304" pitchFamily="18" charset="0"/>
              </a:rPr>
              <a:t>Methods </a:t>
            </a:r>
            <a:r>
              <a:rPr sz="2000" b="1" dirty="0">
                <a:latin typeface="Times New Roman" panose="02020603050405020304" pitchFamily="18" charset="0"/>
                <a:cs typeface="Times New Roman" panose="02020603050405020304" pitchFamily="18" charset="0"/>
              </a:rPr>
              <a:t>of </a:t>
            </a:r>
            <a:r>
              <a:rPr sz="2000" b="1" spc="-8" dirty="0">
                <a:latin typeface="Times New Roman" panose="02020603050405020304" pitchFamily="18" charset="0"/>
                <a:cs typeface="Times New Roman" panose="02020603050405020304" pitchFamily="18" charset="0"/>
              </a:rPr>
              <a:t>Operation </a:t>
            </a:r>
            <a:r>
              <a:rPr sz="2000" b="1" dirty="0">
                <a:latin typeface="Times New Roman" panose="02020603050405020304" pitchFamily="18" charset="0"/>
                <a:cs typeface="Times New Roman" panose="02020603050405020304" pitchFamily="18" charset="0"/>
              </a:rPr>
              <a:t>(MCMO)</a:t>
            </a:r>
            <a:r>
              <a:rPr sz="2000" b="1" spc="-98"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Matrix</a:t>
            </a:r>
            <a:endParaRPr sz="2000" dirty="0">
              <a:latin typeface="Times New Roman" panose="02020603050405020304" pitchFamily="18" charset="0"/>
              <a:cs typeface="Times New Roman" panose="02020603050405020304" pitchFamily="18" charset="0"/>
            </a:endParaRPr>
          </a:p>
          <a:p>
            <a:pPr marL="53816" algn="ctr">
              <a:spcBef>
                <a:spcPts val="34"/>
              </a:spcBef>
            </a:pPr>
            <a:r>
              <a:rPr sz="2000" b="1" spc="-4" dirty="0">
                <a:latin typeface="Times New Roman" panose="02020603050405020304" pitchFamily="18" charset="0"/>
                <a:cs typeface="Times New Roman" panose="02020603050405020304" pitchFamily="18" charset="0"/>
              </a:rPr>
              <a:t>(Formerly </a:t>
            </a:r>
            <a:r>
              <a:rPr sz="2000" b="1" dirty="0">
                <a:latin typeface="Times New Roman" panose="02020603050405020304" pitchFamily="18" charset="0"/>
                <a:cs typeface="Times New Roman" panose="02020603050405020304" pitchFamily="18" charset="0"/>
              </a:rPr>
              <a:t>known </a:t>
            </a:r>
            <a:r>
              <a:rPr sz="2000" b="1" spc="-4" dirty="0">
                <a:latin typeface="Times New Roman" panose="02020603050405020304" pitchFamily="18" charset="0"/>
                <a:cs typeface="Times New Roman" panose="02020603050405020304" pitchFamily="18" charset="0"/>
              </a:rPr>
              <a:t>as </a:t>
            </a:r>
            <a:r>
              <a:rPr sz="2000" b="1" dirty="0">
                <a:latin typeface="Times New Roman" panose="02020603050405020304" pitchFamily="18" charset="0"/>
                <a:cs typeface="Times New Roman" panose="02020603050405020304" pitchFamily="18" charset="0"/>
              </a:rPr>
              <a:t>12 X 13</a:t>
            </a:r>
            <a:r>
              <a:rPr sz="2000" b="1"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marL="53816" algn="ctr">
              <a:spcBef>
                <a:spcPts val="34"/>
              </a:spcBef>
            </a:pPr>
            <a:endParaRPr sz="2000" dirty="0">
              <a:latin typeface="Times New Roman" panose="02020603050405020304" pitchFamily="18" charset="0"/>
              <a:cs typeface="Times New Roman" panose="02020603050405020304" pitchFamily="18" charset="0"/>
            </a:endParaRPr>
          </a:p>
          <a:p>
            <a:pPr marL="9525" marR="3810" algn="ctr">
              <a:spcBef>
                <a:spcPts val="60"/>
              </a:spcBef>
            </a:pPr>
            <a:r>
              <a:rPr sz="2000" spc="-4" dirty="0" smtClean="0">
                <a:latin typeface="Times New Roman" panose="02020603050405020304" pitchFamily="18" charset="0"/>
                <a:cs typeface="Times New Roman" panose="02020603050405020304" pitchFamily="18" charset="0"/>
              </a:rPr>
              <a:t>The </a:t>
            </a:r>
            <a:r>
              <a:rPr sz="2000" dirty="0">
                <a:latin typeface="Times New Roman" panose="02020603050405020304" pitchFamily="18" charset="0"/>
                <a:cs typeface="Times New Roman" panose="02020603050405020304" pitchFamily="18" charset="0"/>
              </a:rPr>
              <a:t>MCMO </a:t>
            </a:r>
            <a:r>
              <a:rPr sz="2000" spc="-4" dirty="0">
                <a:latin typeface="Times New Roman" panose="02020603050405020304" pitchFamily="18" charset="0"/>
                <a:cs typeface="Times New Roman" panose="02020603050405020304" pitchFamily="18" charset="0"/>
              </a:rPr>
              <a:t>Matrix </a:t>
            </a:r>
            <a:r>
              <a:rPr sz="2000" dirty="0">
                <a:latin typeface="Times New Roman" panose="02020603050405020304" pitchFamily="18" charset="0"/>
                <a:cs typeface="Times New Roman" panose="02020603050405020304" pitchFamily="18" charset="0"/>
              </a:rPr>
              <a:t>is a </a:t>
            </a:r>
            <a:r>
              <a:rPr sz="2000" spc="-4" dirty="0">
                <a:latin typeface="Times New Roman" panose="02020603050405020304" pitchFamily="18" charset="0"/>
                <a:cs typeface="Times New Roman" panose="02020603050405020304" pitchFamily="18" charset="0"/>
              </a:rPr>
              <a:t>quarterly-updated </a:t>
            </a:r>
            <a:r>
              <a:rPr sz="2000" spc="-8" dirty="0">
                <a:latin typeface="Times New Roman" panose="02020603050405020304" pitchFamily="18" charset="0"/>
                <a:cs typeface="Times New Roman" panose="02020603050405020304" pitchFamily="18" charset="0"/>
              </a:rPr>
              <a:t>product </a:t>
            </a:r>
            <a:r>
              <a:rPr sz="2000" spc="-4" dirty="0">
                <a:latin typeface="Times New Roman" panose="02020603050405020304" pitchFamily="18" charset="0"/>
                <a:cs typeface="Times New Roman" panose="02020603050405020304" pitchFamily="18" charset="0"/>
              </a:rPr>
              <a:t>showcasing the intersections of the  Methods of </a:t>
            </a:r>
            <a:r>
              <a:rPr sz="2000" spc="-4" dirty="0" smtClean="0">
                <a:latin typeface="Times New Roman" panose="02020603050405020304" pitchFamily="18" charset="0"/>
                <a:cs typeface="Times New Roman" panose="02020603050405020304" pitchFamily="18" charset="0"/>
              </a:rPr>
              <a:t>Contact</a:t>
            </a:r>
            <a:r>
              <a:rPr lang="en-US" sz="2000" spc="-5" baseline="24691" dirty="0">
                <a:latin typeface="Times New Roman" panose="02020603050405020304" pitchFamily="18" charset="0"/>
                <a:cs typeface="Times New Roman" panose="02020603050405020304" pitchFamily="18" charset="0"/>
              </a:rPr>
              <a:t> </a:t>
            </a:r>
            <a:r>
              <a:rPr sz="2000" spc="-4" dirty="0" smtClean="0">
                <a:latin typeface="Times New Roman" panose="02020603050405020304" pitchFamily="18" charset="0"/>
                <a:cs typeface="Times New Roman" panose="02020603050405020304" pitchFamily="18" charset="0"/>
              </a:rPr>
              <a:t>and </a:t>
            </a:r>
            <a:r>
              <a:rPr sz="2000" spc="-4" dirty="0">
                <a:latin typeface="Times New Roman" panose="02020603050405020304" pitchFamily="18" charset="0"/>
                <a:cs typeface="Times New Roman" panose="02020603050405020304" pitchFamily="18" charset="0"/>
              </a:rPr>
              <a:t>Methods of </a:t>
            </a:r>
            <a:r>
              <a:rPr sz="2000" spc="-4" dirty="0" smtClean="0">
                <a:latin typeface="Times New Roman" panose="02020603050405020304" pitchFamily="18" charset="0"/>
                <a:cs typeface="Times New Roman" panose="02020603050405020304" pitchFamily="18" charset="0"/>
              </a:rPr>
              <a:t>Operation</a:t>
            </a:r>
            <a:r>
              <a:rPr sz="2000" spc="-5" baseline="24691"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within </a:t>
            </a:r>
            <a:r>
              <a:rPr sz="2000" spc="-4" dirty="0">
                <a:latin typeface="Times New Roman" panose="02020603050405020304" pitchFamily="18" charset="0"/>
                <a:cs typeface="Times New Roman" panose="02020603050405020304" pitchFamily="18" charset="0"/>
              </a:rPr>
              <a:t>Suspicious </a:t>
            </a:r>
            <a:r>
              <a:rPr sz="2000" spc="-8" dirty="0">
                <a:latin typeface="Times New Roman" panose="02020603050405020304" pitchFamily="18" charset="0"/>
                <a:cs typeface="Times New Roman" panose="02020603050405020304" pitchFamily="18" charset="0"/>
              </a:rPr>
              <a:t>Contact </a:t>
            </a:r>
            <a:r>
              <a:rPr sz="2000" spc="-4" dirty="0">
                <a:latin typeface="Times New Roman" panose="02020603050405020304" pitchFamily="18" charset="0"/>
                <a:cs typeface="Times New Roman" panose="02020603050405020304" pitchFamily="18" charset="0"/>
              </a:rPr>
              <a:t>Reports (SCRs)  </a:t>
            </a:r>
            <a:r>
              <a:rPr sz="2000" spc="-8" dirty="0">
                <a:latin typeface="Times New Roman" panose="02020603050405020304" pitchFamily="18" charset="0"/>
                <a:cs typeface="Times New Roman" panose="02020603050405020304" pitchFamily="18" charset="0"/>
              </a:rPr>
              <a:t>submitted to </a:t>
            </a:r>
            <a:r>
              <a:rPr sz="2000" spc="-4" dirty="0">
                <a:latin typeface="Times New Roman" panose="02020603050405020304" pitchFamily="18" charset="0"/>
                <a:cs typeface="Times New Roman" panose="02020603050405020304" pitchFamily="18" charset="0"/>
              </a:rPr>
              <a:t>the </a:t>
            </a:r>
            <a:r>
              <a:rPr sz="2000" spc="-8" dirty="0">
                <a:latin typeface="Times New Roman" panose="02020603050405020304" pitchFamily="18" charset="0"/>
                <a:cs typeface="Times New Roman" panose="02020603050405020304" pitchFamily="18" charset="0"/>
              </a:rPr>
              <a:t>Defense </a:t>
            </a:r>
            <a:r>
              <a:rPr sz="2000" spc="-4" dirty="0">
                <a:latin typeface="Times New Roman" panose="02020603050405020304" pitchFamily="18" charset="0"/>
                <a:cs typeface="Times New Roman" panose="02020603050405020304" pitchFamily="18" charset="0"/>
              </a:rPr>
              <a:t>Security </a:t>
            </a:r>
            <a:r>
              <a:rPr sz="2000" dirty="0">
                <a:latin typeface="Times New Roman" panose="02020603050405020304" pitchFamily="18" charset="0"/>
                <a:cs typeface="Times New Roman" panose="02020603050405020304" pitchFamily="18" charset="0"/>
              </a:rPr>
              <a:t>Service </a:t>
            </a:r>
            <a:r>
              <a:rPr sz="2000" spc="-4" dirty="0">
                <a:latin typeface="Times New Roman" panose="02020603050405020304" pitchFamily="18" charset="0"/>
                <a:cs typeface="Times New Roman" panose="02020603050405020304" pitchFamily="18" charset="0"/>
              </a:rPr>
              <a:t>(DSS). The Method of </a:t>
            </a:r>
            <a:r>
              <a:rPr sz="2000" spc="-8" dirty="0">
                <a:latin typeface="Times New Roman" panose="02020603050405020304" pitchFamily="18" charset="0"/>
                <a:cs typeface="Times New Roman" panose="02020603050405020304" pitchFamily="18" charset="0"/>
              </a:rPr>
              <a:t>Contact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the </a:t>
            </a:r>
            <a:r>
              <a:rPr sz="2000" spc="-8" dirty="0">
                <a:latin typeface="Times New Roman" panose="02020603050405020304" pitchFamily="18" charset="0"/>
                <a:cs typeface="Times New Roman" panose="02020603050405020304" pitchFamily="18" charset="0"/>
              </a:rPr>
              <a:t>avenue </a:t>
            </a:r>
            <a:r>
              <a:rPr sz="2000" spc="-4" dirty="0">
                <a:latin typeface="Times New Roman" panose="02020603050405020304" pitchFamily="18" charset="0"/>
                <a:cs typeface="Times New Roman" panose="02020603050405020304" pitchFamily="18" charset="0"/>
              </a:rPr>
              <a:t>of  </a:t>
            </a:r>
            <a:r>
              <a:rPr sz="2000" spc="-8" dirty="0">
                <a:latin typeface="Times New Roman" panose="02020603050405020304" pitchFamily="18" charset="0"/>
                <a:cs typeface="Times New Roman" panose="02020603050405020304" pitchFamily="18" charset="0"/>
              </a:rPr>
              <a:t>approach </a:t>
            </a:r>
            <a:r>
              <a:rPr sz="2000" dirty="0">
                <a:latin typeface="Times New Roman" panose="02020603050405020304" pitchFamily="18" charset="0"/>
                <a:cs typeface="Times New Roman" panose="02020603050405020304" pitchFamily="18" charset="0"/>
              </a:rPr>
              <a:t>an </a:t>
            </a:r>
            <a:r>
              <a:rPr sz="2000" spc="-4" dirty="0">
                <a:latin typeface="Times New Roman" panose="02020603050405020304" pitchFamily="18" charset="0"/>
                <a:cs typeface="Times New Roman" panose="02020603050405020304" pitchFamily="18" charset="0"/>
              </a:rPr>
              <a:t>adversary uses and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what the facility </a:t>
            </a:r>
            <a:r>
              <a:rPr sz="2000" dirty="0">
                <a:latin typeface="Times New Roman" panose="02020603050405020304" pitchFamily="18" charset="0"/>
                <a:cs typeface="Times New Roman" panose="02020603050405020304" pitchFamily="18" charset="0"/>
              </a:rPr>
              <a:t>will </a:t>
            </a:r>
            <a:r>
              <a:rPr sz="2000" spc="-4" dirty="0">
                <a:latin typeface="Times New Roman" panose="02020603050405020304" pitchFamily="18" charset="0"/>
                <a:cs typeface="Times New Roman" panose="02020603050405020304" pitchFamily="18" charset="0"/>
              </a:rPr>
              <a:t>see, whereas the Method </a:t>
            </a:r>
            <a:r>
              <a:rPr sz="2000" spc="-4" dirty="0" smtClean="0">
                <a:latin typeface="Times New Roman" panose="02020603050405020304" pitchFamily="18" charset="0"/>
                <a:cs typeface="Times New Roman" panose="02020603050405020304" pitchFamily="18" charset="0"/>
              </a:rPr>
              <a:t>of</a:t>
            </a:r>
            <a:r>
              <a:rPr lang="en-US" sz="2000" spc="-4" dirty="0" smtClean="0">
                <a:latin typeface="Times New Roman" panose="02020603050405020304" pitchFamily="18" charset="0"/>
                <a:cs typeface="Times New Roman" panose="02020603050405020304" pitchFamily="18" charset="0"/>
              </a:rPr>
              <a:t>  </a:t>
            </a:r>
            <a:r>
              <a:rPr sz="2000" spc="-4" dirty="0" smtClean="0">
                <a:latin typeface="Times New Roman" panose="02020603050405020304" pitchFamily="18" charset="0"/>
                <a:cs typeface="Times New Roman" panose="02020603050405020304" pitchFamily="18" charset="0"/>
              </a:rPr>
              <a:t>Operation </a:t>
            </a:r>
            <a:r>
              <a:rPr sz="2000" dirty="0">
                <a:latin typeface="Times New Roman" panose="02020603050405020304" pitchFamily="18" charset="0"/>
                <a:cs typeface="Times New Roman" panose="02020603050405020304" pitchFamily="18" charset="0"/>
              </a:rPr>
              <a:t>is </a:t>
            </a:r>
            <a:r>
              <a:rPr sz="2000" spc="-8" dirty="0">
                <a:latin typeface="Times New Roman" panose="02020603050405020304" pitchFamily="18" charset="0"/>
                <a:cs typeface="Times New Roman" panose="02020603050405020304" pitchFamily="18" charset="0"/>
              </a:rPr>
              <a:t>more </a:t>
            </a:r>
            <a:r>
              <a:rPr sz="2000" spc="-4" dirty="0">
                <a:latin typeface="Times New Roman" panose="02020603050405020304" pitchFamily="18" charset="0"/>
                <a:cs typeface="Times New Roman" panose="02020603050405020304" pitchFamily="18" charset="0"/>
              </a:rPr>
              <a:t>indicative of purpose. The </a:t>
            </a:r>
            <a:r>
              <a:rPr sz="2000" dirty="0">
                <a:latin typeface="Times New Roman" panose="02020603050405020304" pitchFamily="18" charset="0"/>
                <a:cs typeface="Times New Roman" panose="02020603050405020304" pitchFamily="18" charset="0"/>
              </a:rPr>
              <a:t>MCMO </a:t>
            </a:r>
            <a:r>
              <a:rPr sz="2000" spc="-4" dirty="0">
                <a:latin typeface="Times New Roman" panose="02020603050405020304" pitchFamily="18" charset="0"/>
                <a:cs typeface="Times New Roman" panose="02020603050405020304" pitchFamily="18" charset="0"/>
              </a:rPr>
              <a:t>Matrix can be further </a:t>
            </a:r>
            <a:r>
              <a:rPr sz="2000" spc="-11" dirty="0">
                <a:latin typeface="Times New Roman" panose="02020603050405020304" pitchFamily="18" charset="0"/>
                <a:cs typeface="Times New Roman" panose="02020603050405020304" pitchFamily="18" charset="0"/>
              </a:rPr>
              <a:t>broken </a:t>
            </a:r>
            <a:r>
              <a:rPr sz="2000" spc="-4" dirty="0">
                <a:latin typeface="Times New Roman" panose="02020603050405020304" pitchFamily="18" charset="0"/>
                <a:cs typeface="Times New Roman" panose="02020603050405020304" pitchFamily="18" charset="0"/>
              </a:rPr>
              <a:t>down </a:t>
            </a:r>
            <a:r>
              <a:rPr sz="2000" spc="-8" dirty="0">
                <a:latin typeface="Times New Roman" panose="02020603050405020304" pitchFamily="18" charset="0"/>
                <a:cs typeface="Times New Roman" panose="02020603050405020304" pitchFamily="18" charset="0"/>
              </a:rPr>
              <a:t>by </a:t>
            </a:r>
            <a:r>
              <a:rPr sz="2000" spc="-4" dirty="0" smtClean="0">
                <a:latin typeface="Times New Roman" panose="02020603050405020304" pitchFamily="18" charset="0"/>
                <a:cs typeface="Times New Roman" panose="02020603050405020304" pitchFamily="18" charset="0"/>
              </a:rPr>
              <a:t>Industrial </a:t>
            </a:r>
            <a:r>
              <a:rPr sz="2000" spc="-4" dirty="0">
                <a:latin typeface="Times New Roman" panose="02020603050405020304" pitchFamily="18" charset="0"/>
                <a:cs typeface="Times New Roman" panose="02020603050405020304" pitchFamily="18" charset="0"/>
              </a:rPr>
              <a:t>Base </a:t>
            </a:r>
            <a:r>
              <a:rPr sz="2000" spc="-11" dirty="0">
                <a:latin typeface="Times New Roman" panose="02020603050405020304" pitchFamily="18" charset="0"/>
                <a:cs typeface="Times New Roman" panose="02020603050405020304" pitchFamily="18" charset="0"/>
              </a:rPr>
              <a:t>Technology </a:t>
            </a:r>
            <a:r>
              <a:rPr sz="2000" spc="-4" dirty="0">
                <a:latin typeface="Times New Roman" panose="02020603050405020304" pitchFamily="18" charset="0"/>
                <a:cs typeface="Times New Roman" panose="02020603050405020304" pitchFamily="18" charset="0"/>
              </a:rPr>
              <a:t>List (IBTL</a:t>
            </a:r>
            <a:r>
              <a:rPr sz="2000" spc="-4" dirty="0" smtClean="0">
                <a:latin typeface="Times New Roman" panose="02020603050405020304" pitchFamily="18" charset="0"/>
                <a:cs typeface="Times New Roman" panose="02020603050405020304" pitchFamily="18" charset="0"/>
              </a:rPr>
              <a:t>)</a:t>
            </a:r>
            <a:r>
              <a:rPr sz="2000" spc="-5" baseline="24691" dirty="0" smtClean="0">
                <a:latin typeface="Times New Roman" panose="02020603050405020304" pitchFamily="18" charset="0"/>
                <a:cs typeface="Times New Roman" panose="02020603050405020304" pitchFamily="18" charset="0"/>
              </a:rPr>
              <a:t> </a:t>
            </a:r>
            <a:r>
              <a:rPr sz="2000" spc="-8" dirty="0">
                <a:latin typeface="Times New Roman" panose="02020603050405020304" pitchFamily="18" charset="0"/>
                <a:cs typeface="Times New Roman" panose="02020603050405020304" pitchFamily="18" charset="0"/>
              </a:rPr>
              <a:t>categories to </a:t>
            </a:r>
            <a:r>
              <a:rPr sz="2000" spc="-4" dirty="0">
                <a:latin typeface="Times New Roman" panose="02020603050405020304" pitchFamily="18" charset="0"/>
                <a:cs typeface="Times New Roman" panose="02020603050405020304" pitchFamily="18" charset="0"/>
              </a:rPr>
              <a:t>give </a:t>
            </a:r>
            <a:r>
              <a:rPr sz="2000" dirty="0">
                <a:latin typeface="Times New Roman" panose="02020603050405020304" pitchFamily="18" charset="0"/>
                <a:cs typeface="Times New Roman" panose="02020603050405020304" pitchFamily="18" charset="0"/>
              </a:rPr>
              <a:t>a </a:t>
            </a:r>
            <a:r>
              <a:rPr sz="2000" spc="-8" dirty="0">
                <a:latin typeface="Times New Roman" panose="02020603050405020304" pitchFamily="18" charset="0"/>
                <a:cs typeface="Times New Roman" panose="02020603050405020304" pitchFamily="18" charset="0"/>
              </a:rPr>
              <a:t>more </a:t>
            </a:r>
            <a:r>
              <a:rPr sz="2000" spc="-4" dirty="0">
                <a:latin typeface="Times New Roman" panose="02020603050405020304" pitchFamily="18" charset="0"/>
                <a:cs typeface="Times New Roman" panose="02020603050405020304" pitchFamily="18" charset="0"/>
              </a:rPr>
              <a:t>tailored</a:t>
            </a:r>
            <a:r>
              <a:rPr sz="2000" spc="-19"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look.</a:t>
            </a:r>
            <a:endParaRPr sz="2000" dirty="0">
              <a:latin typeface="Times New Roman" panose="02020603050405020304" pitchFamily="18" charset="0"/>
              <a:cs typeface="Times New Roman" panose="02020603050405020304" pitchFamily="18" charset="0"/>
            </a:endParaRPr>
          </a:p>
          <a:p>
            <a:pPr>
              <a:lnSpc>
                <a:spcPct val="100000"/>
              </a:lnSpc>
            </a:pPr>
            <a:endParaRPr sz="1163" dirty="0">
              <a:latin typeface="Times New Roman"/>
              <a:cs typeface="Times New Roman"/>
            </a:endParaRPr>
          </a:p>
          <a:p>
            <a:pPr marL="10478">
              <a:tabLst>
                <a:tab pos="2581275" algn="l"/>
              </a:tabLst>
            </a:pPr>
            <a:r>
              <a:rPr sz="900" b="1" dirty="0">
                <a:solidFill>
                  <a:srgbClr val="00AF50"/>
                </a:solidFill>
                <a:latin typeface="Calibri"/>
                <a:cs typeface="Calibri"/>
              </a:rPr>
              <a:t>	</a:t>
            </a:r>
            <a:endParaRPr sz="900" dirty="0">
              <a:latin typeface="Calibri"/>
              <a:cs typeface="Calibri"/>
            </a:endParaRPr>
          </a:p>
        </p:txBody>
      </p:sp>
      <p:sp>
        <p:nvSpPr>
          <p:cNvPr id="17" name="object 17"/>
          <p:cNvSpPr/>
          <p:nvPr/>
        </p:nvSpPr>
        <p:spPr>
          <a:xfrm>
            <a:off x="2000250" y="6080760"/>
            <a:ext cx="5143500" cy="0"/>
          </a:xfrm>
          <a:custGeom>
            <a:avLst/>
            <a:gdLst/>
            <a:ahLst/>
            <a:cxnLst/>
            <a:rect l="l" t="t" r="r" b="b"/>
            <a:pathLst>
              <a:path w="6858000">
                <a:moveTo>
                  <a:pt x="0" y="0"/>
                </a:moveTo>
                <a:lnTo>
                  <a:pt x="6858000" y="0"/>
                </a:lnTo>
              </a:path>
            </a:pathLst>
          </a:custGeom>
          <a:ln w="6096">
            <a:solidFill>
              <a:srgbClr val="000000"/>
            </a:solidFill>
          </a:ln>
        </p:spPr>
        <p:txBody>
          <a:bodyPr wrap="square" lIns="0" tIns="0" rIns="0" bIns="0" rtlCol="0"/>
          <a:lstStyle/>
          <a:p>
            <a:endParaRPr sz="1350"/>
          </a:p>
        </p:txBody>
      </p:sp>
    </p:spTree>
    <p:extLst>
      <p:ext uri="{BB962C8B-B14F-4D97-AF65-F5344CB8AC3E}">
        <p14:creationId xmlns:p14="http://schemas.microsoft.com/office/powerpoint/2010/main" val="340072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31531" y="1763935"/>
            <a:ext cx="2448878" cy="1948610"/>
          </a:xfrm>
          <a:prstGeom prst="rect">
            <a:avLst/>
          </a:prstGeom>
        </p:spPr>
        <p:txBody>
          <a:bodyPr vert="horz" wrap="square" lIns="0" tIns="9525" rIns="0" bIns="0" rtlCol="0">
            <a:spAutoFit/>
          </a:bodyPr>
          <a:lstStyle/>
          <a:p>
            <a:pPr marL="224314" marR="4763" indent="-214789">
              <a:spcBef>
                <a:spcPts val="75"/>
              </a:spcBef>
              <a:buFont typeface="Arial"/>
              <a:buChar char="•"/>
              <a:tabLst>
                <a:tab pos="224314" algn="l"/>
                <a:tab pos="224790" algn="l"/>
              </a:tabLst>
            </a:pPr>
            <a:r>
              <a:rPr sz="900" dirty="0">
                <a:solidFill>
                  <a:srgbClr val="C00000"/>
                </a:solidFill>
                <a:latin typeface="Calibri"/>
                <a:cs typeface="Calibri"/>
              </a:rPr>
              <a:t>A </a:t>
            </a:r>
            <a:r>
              <a:rPr sz="900" spc="-8" dirty="0">
                <a:solidFill>
                  <a:srgbClr val="C00000"/>
                </a:solidFill>
                <a:latin typeface="Calibri"/>
                <a:cs typeface="Calibri"/>
              </a:rPr>
              <a:t>representation </a:t>
            </a:r>
            <a:r>
              <a:rPr sz="900" spc="-4" dirty="0">
                <a:solidFill>
                  <a:srgbClr val="C00000"/>
                </a:solidFill>
                <a:latin typeface="Calibri"/>
                <a:cs typeface="Calibri"/>
              </a:rPr>
              <a:t>of threat. </a:t>
            </a:r>
            <a:r>
              <a:rPr sz="900" spc="-4" dirty="0">
                <a:latin typeface="Calibri"/>
                <a:cs typeface="Calibri"/>
              </a:rPr>
              <a:t>Threat </a:t>
            </a:r>
            <a:r>
              <a:rPr sz="900" dirty="0">
                <a:latin typeface="Calibri"/>
                <a:cs typeface="Calibri"/>
              </a:rPr>
              <a:t>is the  </a:t>
            </a:r>
            <a:r>
              <a:rPr sz="900" spc="-4" dirty="0">
                <a:latin typeface="Calibri"/>
                <a:cs typeface="Calibri"/>
              </a:rPr>
              <a:t>confluence of Intent, Opportunity </a:t>
            </a:r>
            <a:r>
              <a:rPr sz="900" dirty="0">
                <a:latin typeface="Calibri"/>
                <a:cs typeface="Calibri"/>
              </a:rPr>
              <a:t>and  </a:t>
            </a:r>
            <a:r>
              <a:rPr sz="900" spc="-4" dirty="0">
                <a:latin typeface="Calibri"/>
                <a:cs typeface="Calibri"/>
              </a:rPr>
              <a:t>Capability </a:t>
            </a:r>
            <a:r>
              <a:rPr sz="900" spc="-8" dirty="0">
                <a:latin typeface="Calibri"/>
                <a:cs typeface="Calibri"/>
              </a:rPr>
              <a:t>against </a:t>
            </a:r>
            <a:r>
              <a:rPr sz="900" dirty="0">
                <a:latin typeface="Calibri"/>
                <a:cs typeface="Calibri"/>
              </a:rPr>
              <a:t>a </a:t>
            </a:r>
            <a:r>
              <a:rPr sz="900" spc="-8" dirty="0">
                <a:latin typeface="Calibri"/>
                <a:cs typeface="Calibri"/>
              </a:rPr>
              <a:t>target; </a:t>
            </a:r>
            <a:r>
              <a:rPr sz="900" dirty="0">
                <a:latin typeface="Calibri"/>
                <a:cs typeface="Calibri"/>
              </a:rPr>
              <a:t>the </a:t>
            </a:r>
            <a:r>
              <a:rPr sz="900" spc="-4" dirty="0">
                <a:latin typeface="Calibri"/>
                <a:cs typeface="Calibri"/>
              </a:rPr>
              <a:t>MCMO Matrix </a:t>
            </a:r>
            <a:r>
              <a:rPr sz="900" dirty="0">
                <a:latin typeface="Calibri"/>
                <a:cs typeface="Calibri"/>
              </a:rPr>
              <a:t>is  </a:t>
            </a:r>
            <a:r>
              <a:rPr sz="900" spc="-23" dirty="0">
                <a:latin typeface="Calibri"/>
                <a:cs typeface="Calibri"/>
              </a:rPr>
              <a:t>ONLY </a:t>
            </a:r>
            <a:r>
              <a:rPr sz="900" dirty="0">
                <a:latin typeface="Calibri"/>
                <a:cs typeface="Calibri"/>
              </a:rPr>
              <a:t>a </a:t>
            </a:r>
            <a:r>
              <a:rPr sz="900" spc="-4" dirty="0">
                <a:latin typeface="Calibri"/>
                <a:cs typeface="Calibri"/>
              </a:rPr>
              <a:t>snapshot of reported suspicious</a:t>
            </a:r>
            <a:r>
              <a:rPr sz="900" spc="-11" dirty="0">
                <a:latin typeface="Calibri"/>
                <a:cs typeface="Calibri"/>
              </a:rPr>
              <a:t> </a:t>
            </a:r>
            <a:r>
              <a:rPr sz="900" spc="-8" dirty="0">
                <a:latin typeface="Calibri"/>
                <a:cs typeface="Calibri"/>
              </a:rPr>
              <a:t>activity.</a:t>
            </a:r>
            <a:endParaRPr sz="900" dirty="0">
              <a:latin typeface="Calibri"/>
              <a:cs typeface="Calibri"/>
            </a:endParaRPr>
          </a:p>
          <a:p>
            <a:pPr marL="224314" marR="3810" indent="-214789">
              <a:buFont typeface="Arial"/>
              <a:buChar char="•"/>
              <a:tabLst>
                <a:tab pos="224314" algn="l"/>
                <a:tab pos="224790" algn="l"/>
              </a:tabLst>
            </a:pPr>
            <a:r>
              <a:rPr sz="900" dirty="0">
                <a:solidFill>
                  <a:srgbClr val="C00000"/>
                </a:solidFill>
                <a:latin typeface="Calibri"/>
                <a:cs typeface="Calibri"/>
              </a:rPr>
              <a:t>A </a:t>
            </a:r>
            <a:r>
              <a:rPr sz="900" spc="-8" dirty="0">
                <a:solidFill>
                  <a:srgbClr val="C00000"/>
                </a:solidFill>
                <a:latin typeface="Calibri"/>
                <a:cs typeface="Calibri"/>
              </a:rPr>
              <a:t>complete </a:t>
            </a:r>
            <a:r>
              <a:rPr sz="900" spc="-4" dirty="0">
                <a:solidFill>
                  <a:srgbClr val="C00000"/>
                </a:solidFill>
                <a:latin typeface="Calibri"/>
                <a:cs typeface="Calibri"/>
              </a:rPr>
              <a:t>picture. </a:t>
            </a:r>
            <a:r>
              <a:rPr sz="900" spc="-4" dirty="0">
                <a:latin typeface="Calibri"/>
                <a:cs typeface="Calibri"/>
              </a:rPr>
              <a:t>The MCMO </a:t>
            </a:r>
            <a:r>
              <a:rPr sz="900" dirty="0">
                <a:latin typeface="Calibri"/>
                <a:cs typeface="Calibri"/>
              </a:rPr>
              <a:t>only </a:t>
            </a:r>
            <a:r>
              <a:rPr sz="900" spc="-4" dirty="0">
                <a:latin typeface="Calibri"/>
                <a:cs typeface="Calibri"/>
              </a:rPr>
              <a:t>represents  those facilities reporting to DSS. The clarity  increases </a:t>
            </a:r>
            <a:r>
              <a:rPr sz="900" dirty="0">
                <a:latin typeface="Calibri"/>
                <a:cs typeface="Calibri"/>
              </a:rPr>
              <a:t>via </a:t>
            </a:r>
            <a:r>
              <a:rPr sz="900" spc="-4" dirty="0">
                <a:latin typeface="Calibri"/>
                <a:cs typeface="Calibri"/>
              </a:rPr>
              <a:t>increased reporting (volume) </a:t>
            </a:r>
            <a:r>
              <a:rPr sz="900" spc="-8" dirty="0">
                <a:latin typeface="Calibri"/>
                <a:cs typeface="Calibri"/>
              </a:rPr>
              <a:t>from  </a:t>
            </a:r>
            <a:r>
              <a:rPr sz="900" dirty="0">
                <a:latin typeface="Calibri"/>
                <a:cs typeface="Calibri"/>
              </a:rPr>
              <a:t>an </a:t>
            </a:r>
            <a:r>
              <a:rPr sz="900" spc="-4" dirty="0">
                <a:latin typeface="Calibri"/>
                <a:cs typeface="Calibri"/>
              </a:rPr>
              <a:t>increased </a:t>
            </a:r>
            <a:r>
              <a:rPr sz="900" dirty="0">
                <a:latin typeface="Calibri"/>
                <a:cs typeface="Calibri"/>
              </a:rPr>
              <a:t>number </a:t>
            </a:r>
            <a:r>
              <a:rPr sz="900" spc="-4" dirty="0">
                <a:latin typeface="Calibri"/>
                <a:cs typeface="Calibri"/>
              </a:rPr>
              <a:t>of facilities</a:t>
            </a:r>
            <a:r>
              <a:rPr sz="900" spc="-26" dirty="0">
                <a:latin typeface="Calibri"/>
                <a:cs typeface="Calibri"/>
              </a:rPr>
              <a:t> </a:t>
            </a:r>
            <a:r>
              <a:rPr sz="900" spc="-8" dirty="0">
                <a:latin typeface="Calibri"/>
                <a:cs typeface="Calibri"/>
              </a:rPr>
              <a:t>(diversity).</a:t>
            </a:r>
            <a:endParaRPr sz="900" dirty="0">
              <a:latin typeface="Calibri"/>
              <a:cs typeface="Calibri"/>
            </a:endParaRPr>
          </a:p>
          <a:p>
            <a:pPr marL="224314" marR="27623" indent="-214789">
              <a:buFont typeface="Arial"/>
              <a:buChar char="•"/>
              <a:tabLst>
                <a:tab pos="224314" algn="l"/>
                <a:tab pos="224790" algn="l"/>
              </a:tabLst>
            </a:pPr>
            <a:r>
              <a:rPr sz="900" spc="-4" dirty="0">
                <a:solidFill>
                  <a:srgbClr val="C00000"/>
                </a:solidFill>
                <a:latin typeface="Calibri"/>
                <a:cs typeface="Calibri"/>
              </a:rPr>
              <a:t>The </a:t>
            </a:r>
            <a:r>
              <a:rPr sz="900" dirty="0">
                <a:solidFill>
                  <a:srgbClr val="C00000"/>
                </a:solidFill>
                <a:latin typeface="Calibri"/>
                <a:cs typeface="Calibri"/>
              </a:rPr>
              <a:t>end all and be all </a:t>
            </a:r>
            <a:r>
              <a:rPr sz="900" spc="-4" dirty="0">
                <a:solidFill>
                  <a:srgbClr val="C00000"/>
                </a:solidFill>
                <a:latin typeface="Calibri"/>
                <a:cs typeface="Calibri"/>
              </a:rPr>
              <a:t>product. </a:t>
            </a:r>
            <a:r>
              <a:rPr sz="900" spc="-4" dirty="0">
                <a:latin typeface="Calibri"/>
                <a:cs typeface="Calibri"/>
              </a:rPr>
              <a:t>The MCMO  Matrix </a:t>
            </a:r>
            <a:r>
              <a:rPr sz="900" dirty="0">
                <a:latin typeface="Calibri"/>
                <a:cs typeface="Calibri"/>
              </a:rPr>
              <a:t>is </a:t>
            </a:r>
            <a:r>
              <a:rPr sz="900" u="sng" dirty="0">
                <a:uFill>
                  <a:solidFill>
                    <a:srgbClr val="000000"/>
                  </a:solidFill>
                </a:uFill>
                <a:latin typeface="Calibri"/>
                <a:cs typeface="Calibri"/>
              </a:rPr>
              <a:t>A</a:t>
            </a:r>
            <a:r>
              <a:rPr sz="900" dirty="0">
                <a:latin typeface="Calibri"/>
                <a:cs typeface="Calibri"/>
              </a:rPr>
              <a:t> </a:t>
            </a:r>
            <a:r>
              <a:rPr sz="900" spc="-4" dirty="0">
                <a:latin typeface="Calibri"/>
                <a:cs typeface="Calibri"/>
              </a:rPr>
              <a:t>tool when discussing security with </a:t>
            </a:r>
            <a:r>
              <a:rPr sz="900" dirty="0">
                <a:latin typeface="Calibri"/>
                <a:cs typeface="Calibri"/>
              </a:rPr>
              <a:t>a  </a:t>
            </a:r>
            <a:r>
              <a:rPr sz="900" spc="-11" dirty="0">
                <a:latin typeface="Calibri"/>
                <a:cs typeface="Calibri"/>
              </a:rPr>
              <a:t>facility, </a:t>
            </a:r>
            <a:r>
              <a:rPr sz="900" spc="-4" dirty="0">
                <a:latin typeface="Calibri"/>
                <a:cs typeface="Calibri"/>
              </a:rPr>
              <a:t>not </a:t>
            </a:r>
            <a:r>
              <a:rPr sz="900" u="sng" spc="-4" dirty="0">
                <a:uFill>
                  <a:solidFill>
                    <a:srgbClr val="000000"/>
                  </a:solidFill>
                </a:uFill>
                <a:latin typeface="Calibri"/>
                <a:cs typeface="Calibri"/>
              </a:rPr>
              <a:t>THE</a:t>
            </a:r>
            <a:r>
              <a:rPr sz="900" spc="-4" dirty="0">
                <a:latin typeface="Calibri"/>
                <a:cs typeface="Calibri"/>
              </a:rPr>
              <a:t> only</a:t>
            </a:r>
            <a:r>
              <a:rPr sz="900" spc="-8" dirty="0">
                <a:latin typeface="Calibri"/>
                <a:cs typeface="Calibri"/>
              </a:rPr>
              <a:t> </a:t>
            </a:r>
            <a:r>
              <a:rPr sz="900" spc="-4" dirty="0">
                <a:latin typeface="Calibri"/>
                <a:cs typeface="Calibri"/>
              </a:rPr>
              <a:t>tool.</a:t>
            </a:r>
            <a:endParaRPr sz="900" dirty="0">
              <a:latin typeface="Calibri"/>
              <a:cs typeface="Calibri"/>
            </a:endParaRPr>
          </a:p>
          <a:p>
            <a:pPr marL="224314" marR="102870" indent="-214789">
              <a:buFont typeface="Arial"/>
              <a:buChar char="•"/>
              <a:tabLst>
                <a:tab pos="224314" algn="l"/>
                <a:tab pos="224790" algn="l"/>
              </a:tabLst>
            </a:pPr>
            <a:r>
              <a:rPr sz="900" dirty="0">
                <a:solidFill>
                  <a:srgbClr val="C00000"/>
                </a:solidFill>
                <a:latin typeface="Calibri"/>
                <a:cs typeface="Calibri"/>
              </a:rPr>
              <a:t>A </a:t>
            </a:r>
            <a:r>
              <a:rPr sz="900" spc="-4" dirty="0">
                <a:solidFill>
                  <a:srgbClr val="C00000"/>
                </a:solidFill>
                <a:latin typeface="Calibri"/>
                <a:cs typeface="Calibri"/>
              </a:rPr>
              <a:t>facility or </a:t>
            </a:r>
            <a:r>
              <a:rPr sz="900" spc="-8" dirty="0">
                <a:solidFill>
                  <a:srgbClr val="C00000"/>
                </a:solidFill>
                <a:latin typeface="Calibri"/>
                <a:cs typeface="Calibri"/>
              </a:rPr>
              <a:t>company </a:t>
            </a:r>
            <a:r>
              <a:rPr sz="900" spc="-4" dirty="0">
                <a:solidFill>
                  <a:srgbClr val="C00000"/>
                </a:solidFill>
                <a:latin typeface="Calibri"/>
                <a:cs typeface="Calibri"/>
              </a:rPr>
              <a:t>report </a:t>
            </a:r>
            <a:r>
              <a:rPr sz="900" spc="-8" dirty="0">
                <a:solidFill>
                  <a:srgbClr val="C00000"/>
                </a:solidFill>
                <a:latin typeface="Calibri"/>
                <a:cs typeface="Calibri"/>
              </a:rPr>
              <a:t>card. </a:t>
            </a:r>
            <a:r>
              <a:rPr sz="900" spc="-4" dirty="0">
                <a:latin typeface="Calibri"/>
                <a:cs typeface="Calibri"/>
              </a:rPr>
              <a:t>Low </a:t>
            </a:r>
            <a:r>
              <a:rPr sz="900" dirty="0">
                <a:latin typeface="Calibri"/>
                <a:cs typeface="Calibri"/>
              </a:rPr>
              <a:t>or high  </a:t>
            </a:r>
            <a:r>
              <a:rPr sz="900" spc="-4" dirty="0">
                <a:latin typeface="Calibri"/>
                <a:cs typeface="Calibri"/>
              </a:rPr>
              <a:t>volumes of reporting </a:t>
            </a:r>
            <a:r>
              <a:rPr sz="900" dirty="0">
                <a:latin typeface="Calibri"/>
                <a:cs typeface="Calibri"/>
              </a:rPr>
              <a:t>do </a:t>
            </a:r>
            <a:r>
              <a:rPr sz="900" spc="-4" dirty="0">
                <a:latin typeface="Calibri"/>
                <a:cs typeface="Calibri"/>
              </a:rPr>
              <a:t>not </a:t>
            </a:r>
            <a:r>
              <a:rPr sz="900" dirty="0">
                <a:latin typeface="Calibri"/>
                <a:cs typeface="Calibri"/>
              </a:rPr>
              <a:t>necessarily  </a:t>
            </a:r>
            <a:r>
              <a:rPr sz="900" spc="-4" dirty="0">
                <a:latin typeface="Calibri"/>
                <a:cs typeface="Calibri"/>
              </a:rPr>
              <a:t>indicate weak or </a:t>
            </a:r>
            <a:r>
              <a:rPr sz="900" spc="-8" dirty="0">
                <a:latin typeface="Calibri"/>
                <a:cs typeface="Calibri"/>
              </a:rPr>
              <a:t>strong </a:t>
            </a:r>
            <a:r>
              <a:rPr sz="900" spc="-11" dirty="0">
                <a:latin typeface="Calibri"/>
                <a:cs typeface="Calibri"/>
              </a:rPr>
              <a:t>security,</a:t>
            </a:r>
            <a:r>
              <a:rPr sz="900" spc="-23" dirty="0">
                <a:latin typeface="Calibri"/>
                <a:cs typeface="Calibri"/>
              </a:rPr>
              <a:t> </a:t>
            </a:r>
            <a:r>
              <a:rPr sz="900" spc="-8" dirty="0">
                <a:latin typeface="Calibri"/>
                <a:cs typeface="Calibri"/>
              </a:rPr>
              <a:t>respectively.</a:t>
            </a:r>
            <a:endParaRPr sz="900" dirty="0">
              <a:latin typeface="Calibri"/>
              <a:cs typeface="Calibri"/>
            </a:endParaRPr>
          </a:p>
        </p:txBody>
      </p:sp>
      <p:sp>
        <p:nvSpPr>
          <p:cNvPr id="3" name="object 3"/>
          <p:cNvSpPr txBox="1"/>
          <p:nvPr/>
        </p:nvSpPr>
        <p:spPr>
          <a:xfrm>
            <a:off x="2260880" y="1424572"/>
            <a:ext cx="4971574" cy="327077"/>
          </a:xfrm>
          <a:prstGeom prst="rect">
            <a:avLst/>
          </a:prstGeom>
        </p:spPr>
        <p:txBody>
          <a:bodyPr vert="horz" wrap="square" lIns="0" tIns="9525" rIns="0" bIns="0" rtlCol="0">
            <a:spAutoFit/>
          </a:bodyPr>
          <a:lstStyle/>
          <a:p>
            <a:pPr>
              <a:lnSpc>
                <a:spcPct val="100000"/>
              </a:lnSpc>
            </a:pPr>
            <a:endParaRPr sz="1163" dirty="0">
              <a:latin typeface="Times New Roman"/>
              <a:cs typeface="Times New Roman"/>
            </a:endParaRPr>
          </a:p>
          <a:p>
            <a:pPr marL="10478">
              <a:tabLst>
                <a:tab pos="2581275" algn="l"/>
              </a:tabLst>
            </a:pPr>
            <a:r>
              <a:rPr sz="900" b="1" u="sng" dirty="0">
                <a:uFill>
                  <a:solidFill>
                    <a:srgbClr val="000000"/>
                  </a:solidFill>
                </a:uFill>
                <a:latin typeface="Calibri"/>
                <a:cs typeface="Calibri"/>
              </a:rPr>
              <a:t>The </a:t>
            </a:r>
            <a:r>
              <a:rPr sz="900" b="1" u="sng" spc="-4" dirty="0">
                <a:uFill>
                  <a:solidFill>
                    <a:srgbClr val="000000"/>
                  </a:solidFill>
                </a:uFill>
                <a:latin typeface="Calibri"/>
                <a:cs typeface="Calibri"/>
              </a:rPr>
              <a:t>MCMO</a:t>
            </a:r>
            <a:r>
              <a:rPr sz="900" b="1" u="sng" spc="8" dirty="0">
                <a:uFill>
                  <a:solidFill>
                    <a:srgbClr val="000000"/>
                  </a:solidFill>
                </a:uFill>
                <a:latin typeface="Calibri"/>
                <a:cs typeface="Calibri"/>
              </a:rPr>
              <a:t> </a:t>
            </a:r>
            <a:r>
              <a:rPr sz="900" b="1" u="sng" spc="-4" dirty="0">
                <a:uFill>
                  <a:solidFill>
                    <a:srgbClr val="000000"/>
                  </a:solidFill>
                </a:uFill>
                <a:latin typeface="Calibri"/>
                <a:cs typeface="Calibri"/>
              </a:rPr>
              <a:t>Matrix</a:t>
            </a:r>
            <a:r>
              <a:rPr sz="900" b="1" u="sng" dirty="0">
                <a:uFill>
                  <a:solidFill>
                    <a:srgbClr val="000000"/>
                  </a:solidFill>
                </a:uFill>
                <a:latin typeface="Calibri"/>
                <a:cs typeface="Calibri"/>
              </a:rPr>
              <a:t> </a:t>
            </a:r>
            <a:r>
              <a:rPr sz="900" b="1" u="sng" dirty="0">
                <a:solidFill>
                  <a:srgbClr val="00AF50"/>
                </a:solidFill>
                <a:uFill>
                  <a:solidFill>
                    <a:srgbClr val="000000"/>
                  </a:solidFill>
                </a:uFill>
                <a:latin typeface="Calibri"/>
                <a:cs typeface="Calibri"/>
              </a:rPr>
              <a:t>IS:</a:t>
            </a:r>
            <a:r>
              <a:rPr sz="900" b="1" dirty="0">
                <a:solidFill>
                  <a:srgbClr val="00AF50"/>
                </a:solidFill>
                <a:latin typeface="Calibri"/>
                <a:cs typeface="Calibri"/>
              </a:rPr>
              <a:t>	</a:t>
            </a:r>
            <a:r>
              <a:rPr sz="900" b="1" u="sng" dirty="0">
                <a:uFill>
                  <a:solidFill>
                    <a:srgbClr val="000000"/>
                  </a:solidFill>
                </a:uFill>
                <a:latin typeface="Calibri"/>
                <a:cs typeface="Calibri"/>
              </a:rPr>
              <a:t>The </a:t>
            </a:r>
            <a:r>
              <a:rPr sz="900" b="1" u="sng" spc="-4" dirty="0">
                <a:uFill>
                  <a:solidFill>
                    <a:srgbClr val="000000"/>
                  </a:solidFill>
                </a:uFill>
                <a:latin typeface="Calibri"/>
                <a:cs typeface="Calibri"/>
              </a:rPr>
              <a:t>MCMO Matrix </a:t>
            </a:r>
            <a:r>
              <a:rPr sz="900" b="1" u="sng" dirty="0">
                <a:solidFill>
                  <a:srgbClr val="C00000"/>
                </a:solidFill>
                <a:uFill>
                  <a:solidFill>
                    <a:srgbClr val="000000"/>
                  </a:solidFill>
                </a:uFill>
                <a:latin typeface="Calibri"/>
                <a:cs typeface="Calibri"/>
              </a:rPr>
              <a:t>IS </a:t>
            </a:r>
            <a:r>
              <a:rPr sz="900" b="1" u="sng" spc="-15" dirty="0">
                <a:solidFill>
                  <a:srgbClr val="C00000"/>
                </a:solidFill>
                <a:uFill>
                  <a:solidFill>
                    <a:srgbClr val="000000"/>
                  </a:solidFill>
                </a:uFill>
                <a:latin typeface="Calibri"/>
                <a:cs typeface="Calibri"/>
              </a:rPr>
              <a:t>NOT:</a:t>
            </a:r>
            <a:endParaRPr sz="900" dirty="0">
              <a:latin typeface="Calibri"/>
              <a:cs typeface="Calibri"/>
            </a:endParaRPr>
          </a:p>
        </p:txBody>
      </p:sp>
      <p:sp>
        <p:nvSpPr>
          <p:cNvPr id="4" name="object 4"/>
          <p:cNvSpPr txBox="1"/>
          <p:nvPr/>
        </p:nvSpPr>
        <p:spPr>
          <a:xfrm>
            <a:off x="2060676" y="1763935"/>
            <a:ext cx="2421255" cy="1533112"/>
          </a:xfrm>
          <a:prstGeom prst="rect">
            <a:avLst/>
          </a:prstGeom>
        </p:spPr>
        <p:txBody>
          <a:bodyPr vert="horz" wrap="square" lIns="0" tIns="9525" rIns="0" bIns="0" rtlCol="0">
            <a:spAutoFit/>
          </a:bodyPr>
          <a:lstStyle/>
          <a:p>
            <a:pPr marL="224314" marR="10001" indent="-214789">
              <a:spcBef>
                <a:spcPts val="75"/>
              </a:spcBef>
              <a:buFont typeface="Arial"/>
              <a:buChar char="•"/>
              <a:tabLst>
                <a:tab pos="224314" algn="l"/>
                <a:tab pos="224790" algn="l"/>
              </a:tabLst>
            </a:pPr>
            <a:r>
              <a:rPr sz="900" dirty="0">
                <a:solidFill>
                  <a:srgbClr val="00AF50"/>
                </a:solidFill>
                <a:latin typeface="Calibri"/>
                <a:cs typeface="Calibri"/>
              </a:rPr>
              <a:t>A </a:t>
            </a:r>
            <a:r>
              <a:rPr sz="900" spc="-8" dirty="0">
                <a:solidFill>
                  <a:srgbClr val="00AF50"/>
                </a:solidFill>
                <a:latin typeface="Calibri"/>
                <a:cs typeface="Calibri"/>
              </a:rPr>
              <a:t>representation </a:t>
            </a:r>
            <a:r>
              <a:rPr sz="900" spc="-4" dirty="0">
                <a:solidFill>
                  <a:srgbClr val="00AF50"/>
                </a:solidFill>
                <a:latin typeface="Calibri"/>
                <a:cs typeface="Calibri"/>
              </a:rPr>
              <a:t>of </a:t>
            </a:r>
            <a:r>
              <a:rPr sz="900" dirty="0">
                <a:solidFill>
                  <a:srgbClr val="00AF50"/>
                </a:solidFill>
                <a:latin typeface="Calibri"/>
                <a:cs typeface="Calibri"/>
              </a:rPr>
              <a:t>the </a:t>
            </a:r>
            <a:r>
              <a:rPr sz="900" spc="-4" dirty="0">
                <a:solidFill>
                  <a:srgbClr val="00AF50"/>
                </a:solidFill>
                <a:latin typeface="Calibri"/>
                <a:cs typeface="Calibri"/>
              </a:rPr>
              <a:t>volume of reporting to  DSS </a:t>
            </a:r>
            <a:r>
              <a:rPr sz="900" spc="-8" dirty="0">
                <a:solidFill>
                  <a:srgbClr val="00AF50"/>
                </a:solidFill>
                <a:latin typeface="Calibri"/>
                <a:cs typeface="Calibri"/>
              </a:rPr>
              <a:t>from </a:t>
            </a:r>
            <a:r>
              <a:rPr sz="900" spc="-4" dirty="0">
                <a:solidFill>
                  <a:srgbClr val="00AF50"/>
                </a:solidFill>
                <a:latin typeface="Calibri"/>
                <a:cs typeface="Calibri"/>
              </a:rPr>
              <a:t>cleared </a:t>
            </a:r>
            <a:r>
              <a:rPr sz="900" spc="-11" dirty="0">
                <a:solidFill>
                  <a:srgbClr val="00AF50"/>
                </a:solidFill>
                <a:latin typeface="Calibri"/>
                <a:cs typeface="Calibri"/>
              </a:rPr>
              <a:t>industry. </a:t>
            </a:r>
            <a:r>
              <a:rPr sz="900" spc="-4" dirty="0">
                <a:latin typeface="Calibri"/>
                <a:cs typeface="Calibri"/>
              </a:rPr>
              <a:t>The reports are  compiled </a:t>
            </a:r>
            <a:r>
              <a:rPr sz="900" dirty="0">
                <a:latin typeface="Calibri"/>
                <a:cs typeface="Calibri"/>
              </a:rPr>
              <a:t>by </a:t>
            </a:r>
            <a:r>
              <a:rPr sz="900" spc="-4" dirty="0">
                <a:latin typeface="Calibri"/>
                <a:cs typeface="Calibri"/>
              </a:rPr>
              <a:t>CI HQ into </a:t>
            </a:r>
            <a:r>
              <a:rPr sz="900" dirty="0">
                <a:latin typeface="Calibri"/>
                <a:cs typeface="Calibri"/>
              </a:rPr>
              <a:t>the </a:t>
            </a:r>
            <a:r>
              <a:rPr sz="900" spc="-4" dirty="0">
                <a:latin typeface="Calibri"/>
                <a:cs typeface="Calibri"/>
              </a:rPr>
              <a:t>MCMO Matrix, to  include </a:t>
            </a:r>
            <a:r>
              <a:rPr sz="900" spc="-8" dirty="0">
                <a:latin typeface="Calibri"/>
                <a:cs typeface="Calibri"/>
              </a:rPr>
              <a:t>separate breakouts for IBTL</a:t>
            </a:r>
            <a:r>
              <a:rPr sz="900" spc="-15" dirty="0">
                <a:latin typeface="Calibri"/>
                <a:cs typeface="Calibri"/>
              </a:rPr>
              <a:t> </a:t>
            </a:r>
            <a:r>
              <a:rPr sz="900" spc="-8" dirty="0">
                <a:latin typeface="Calibri"/>
                <a:cs typeface="Calibri"/>
              </a:rPr>
              <a:t>categories.</a:t>
            </a:r>
            <a:endParaRPr sz="900" dirty="0">
              <a:latin typeface="Calibri"/>
              <a:cs typeface="Calibri"/>
            </a:endParaRPr>
          </a:p>
          <a:p>
            <a:pPr marL="224314" marR="278130" indent="-214789">
              <a:buFont typeface="Arial"/>
              <a:buChar char="•"/>
              <a:tabLst>
                <a:tab pos="224314" algn="l"/>
                <a:tab pos="224790" algn="l"/>
              </a:tabLst>
            </a:pPr>
            <a:r>
              <a:rPr sz="900" dirty="0">
                <a:solidFill>
                  <a:srgbClr val="00AF50"/>
                </a:solidFill>
                <a:latin typeface="Calibri"/>
                <a:cs typeface="Calibri"/>
              </a:rPr>
              <a:t>A </a:t>
            </a:r>
            <a:r>
              <a:rPr sz="900" spc="-4" dirty="0">
                <a:solidFill>
                  <a:srgbClr val="00AF50"/>
                </a:solidFill>
                <a:latin typeface="Calibri"/>
                <a:cs typeface="Calibri"/>
              </a:rPr>
              <a:t>simplified picture. </a:t>
            </a:r>
            <a:r>
              <a:rPr sz="900" spc="-4" dirty="0">
                <a:latin typeface="Calibri"/>
                <a:cs typeface="Calibri"/>
              </a:rPr>
              <a:t>The MCMO Matrix </a:t>
            </a:r>
            <a:r>
              <a:rPr sz="900" dirty="0">
                <a:latin typeface="Calibri"/>
                <a:cs typeface="Calibri"/>
              </a:rPr>
              <a:t>is  </a:t>
            </a:r>
            <a:r>
              <a:rPr sz="900" spc="-4" dirty="0">
                <a:latin typeface="Calibri"/>
                <a:cs typeface="Calibri"/>
              </a:rPr>
              <a:t>purely </a:t>
            </a:r>
            <a:r>
              <a:rPr sz="900" dirty="0">
                <a:latin typeface="Calibri"/>
                <a:cs typeface="Calibri"/>
              </a:rPr>
              <a:t>a look </a:t>
            </a:r>
            <a:r>
              <a:rPr sz="900" spc="-8" dirty="0">
                <a:latin typeface="Calibri"/>
                <a:cs typeface="Calibri"/>
              </a:rPr>
              <a:t>at </a:t>
            </a:r>
            <a:r>
              <a:rPr sz="900" dirty="0">
                <a:latin typeface="Calibri"/>
                <a:cs typeface="Calibri"/>
              </a:rPr>
              <a:t>the </a:t>
            </a:r>
            <a:r>
              <a:rPr sz="900" spc="-4" dirty="0">
                <a:latin typeface="Calibri"/>
                <a:cs typeface="Calibri"/>
              </a:rPr>
              <a:t>volume of</a:t>
            </a:r>
            <a:r>
              <a:rPr sz="900" spc="-53" dirty="0">
                <a:latin typeface="Calibri"/>
                <a:cs typeface="Calibri"/>
              </a:rPr>
              <a:t> </a:t>
            </a:r>
            <a:r>
              <a:rPr sz="900" spc="-4" dirty="0">
                <a:latin typeface="Calibri"/>
                <a:cs typeface="Calibri"/>
              </a:rPr>
              <a:t>reporting.</a:t>
            </a:r>
            <a:endParaRPr sz="900" dirty="0">
              <a:latin typeface="Calibri"/>
              <a:cs typeface="Calibri"/>
            </a:endParaRPr>
          </a:p>
          <a:p>
            <a:pPr marL="224314" marR="3810" indent="-214789">
              <a:buFont typeface="Arial"/>
              <a:buChar char="•"/>
              <a:tabLst>
                <a:tab pos="224314" algn="l"/>
                <a:tab pos="224790" algn="l"/>
              </a:tabLst>
            </a:pPr>
            <a:r>
              <a:rPr sz="900" dirty="0">
                <a:solidFill>
                  <a:srgbClr val="00AF50"/>
                </a:solidFill>
                <a:latin typeface="Calibri"/>
                <a:cs typeface="Calibri"/>
              </a:rPr>
              <a:t>A </a:t>
            </a:r>
            <a:r>
              <a:rPr sz="900" spc="-4" dirty="0">
                <a:solidFill>
                  <a:srgbClr val="00AF50"/>
                </a:solidFill>
                <a:latin typeface="Calibri"/>
                <a:cs typeface="Calibri"/>
              </a:rPr>
              <a:t>complementary tool. </a:t>
            </a:r>
            <a:r>
              <a:rPr sz="900" spc="-4" dirty="0">
                <a:latin typeface="Calibri"/>
                <a:cs typeface="Calibri"/>
              </a:rPr>
              <a:t>Complements well with  other products, such </a:t>
            </a:r>
            <a:r>
              <a:rPr sz="900" dirty="0">
                <a:latin typeface="Calibri"/>
                <a:cs typeface="Calibri"/>
              </a:rPr>
              <a:t>as the </a:t>
            </a:r>
            <a:r>
              <a:rPr sz="900" spc="-4" dirty="0">
                <a:latin typeface="Calibri"/>
                <a:cs typeface="Calibri"/>
              </a:rPr>
              <a:t>questioning  </a:t>
            </a:r>
            <a:r>
              <a:rPr sz="900" spc="-8" dirty="0">
                <a:latin typeface="Calibri"/>
                <a:cs typeface="Calibri"/>
              </a:rPr>
              <a:t>protocol, </a:t>
            </a:r>
            <a:r>
              <a:rPr sz="900" spc="-4" dirty="0">
                <a:latin typeface="Calibri"/>
                <a:cs typeface="Calibri"/>
              </a:rPr>
              <a:t>all-source analysis, </a:t>
            </a:r>
            <a:r>
              <a:rPr sz="900" spc="-15" dirty="0">
                <a:latin typeface="Calibri"/>
                <a:cs typeface="Calibri"/>
              </a:rPr>
              <a:t>DSS’s</a:t>
            </a:r>
            <a:r>
              <a:rPr sz="900" spc="-8" dirty="0">
                <a:latin typeface="Calibri"/>
                <a:cs typeface="Calibri"/>
              </a:rPr>
              <a:t> </a:t>
            </a:r>
            <a:r>
              <a:rPr sz="900" dirty="0">
                <a:latin typeface="Calibri"/>
                <a:cs typeface="Calibri"/>
              </a:rPr>
              <a:t>Annual</a:t>
            </a:r>
          </a:p>
          <a:p>
            <a:pPr marL="224314"/>
            <a:r>
              <a:rPr sz="900" spc="-4" dirty="0">
                <a:latin typeface="Calibri"/>
                <a:cs typeface="Calibri"/>
              </a:rPr>
              <a:t>Assessment </a:t>
            </a:r>
            <a:r>
              <a:rPr sz="900" spc="-11" dirty="0">
                <a:latin typeface="Calibri"/>
                <a:cs typeface="Calibri"/>
              </a:rPr>
              <a:t>(Trends), CDSE’s </a:t>
            </a:r>
            <a:r>
              <a:rPr sz="900" spc="-8" dirty="0">
                <a:latin typeface="Calibri"/>
                <a:cs typeface="Calibri"/>
              </a:rPr>
              <a:t>IBTL </a:t>
            </a:r>
            <a:r>
              <a:rPr sz="900" dirty="0">
                <a:latin typeface="Calibri"/>
                <a:cs typeface="Calibri"/>
              </a:rPr>
              <a:t>Job Aid,</a:t>
            </a:r>
            <a:r>
              <a:rPr sz="900" spc="19" dirty="0">
                <a:latin typeface="Calibri"/>
                <a:cs typeface="Calibri"/>
              </a:rPr>
              <a:t> </a:t>
            </a:r>
            <a:r>
              <a:rPr sz="900" spc="-8" dirty="0">
                <a:latin typeface="Calibri"/>
                <a:cs typeface="Calibri"/>
              </a:rPr>
              <a:t>etc.</a:t>
            </a:r>
            <a:endParaRPr sz="900" dirty="0">
              <a:latin typeface="Calibri"/>
              <a:cs typeface="Calibri"/>
            </a:endParaRPr>
          </a:p>
          <a:p>
            <a:pPr marL="224314" indent="-214789">
              <a:buFont typeface="Arial"/>
              <a:buChar char="•"/>
              <a:tabLst>
                <a:tab pos="224314" algn="l"/>
                <a:tab pos="224790" algn="l"/>
              </a:tabLst>
            </a:pPr>
            <a:r>
              <a:rPr sz="900" dirty="0">
                <a:solidFill>
                  <a:srgbClr val="00AF50"/>
                </a:solidFill>
                <a:latin typeface="Calibri"/>
                <a:cs typeface="Calibri"/>
              </a:rPr>
              <a:t>A </a:t>
            </a:r>
            <a:r>
              <a:rPr sz="900" spc="-4" dirty="0">
                <a:solidFill>
                  <a:srgbClr val="00AF50"/>
                </a:solidFill>
                <a:latin typeface="Calibri"/>
                <a:cs typeface="Calibri"/>
              </a:rPr>
              <a:t>multifunctional tool</a:t>
            </a:r>
            <a:r>
              <a:rPr sz="900" spc="-30" dirty="0">
                <a:solidFill>
                  <a:srgbClr val="00AF50"/>
                </a:solidFill>
                <a:latin typeface="Calibri"/>
                <a:cs typeface="Calibri"/>
              </a:rPr>
              <a:t> </a:t>
            </a:r>
            <a:r>
              <a:rPr sz="900" spc="-8" dirty="0">
                <a:solidFill>
                  <a:srgbClr val="00AF50"/>
                </a:solidFill>
                <a:latin typeface="Calibri"/>
                <a:cs typeface="Calibri"/>
              </a:rPr>
              <a:t>to:</a:t>
            </a:r>
            <a:endParaRPr sz="900" dirty="0">
              <a:latin typeface="Calibri"/>
              <a:cs typeface="Calibri"/>
            </a:endParaRPr>
          </a:p>
        </p:txBody>
      </p:sp>
      <p:sp>
        <p:nvSpPr>
          <p:cNvPr id="5" name="object 5"/>
          <p:cNvSpPr txBox="1"/>
          <p:nvPr/>
        </p:nvSpPr>
        <p:spPr>
          <a:xfrm>
            <a:off x="2403576" y="3272980"/>
            <a:ext cx="1937385" cy="563616"/>
          </a:xfrm>
          <a:prstGeom prst="rect">
            <a:avLst/>
          </a:prstGeom>
        </p:spPr>
        <p:txBody>
          <a:bodyPr vert="horz" wrap="square" lIns="0" tIns="9525" rIns="0" bIns="0" rtlCol="0">
            <a:spAutoFit/>
          </a:bodyPr>
          <a:lstStyle/>
          <a:p>
            <a:pPr marL="138589" marR="3810" indent="-129064">
              <a:spcBef>
                <a:spcPts val="75"/>
              </a:spcBef>
              <a:buFont typeface="Arial"/>
              <a:buChar char="•"/>
              <a:tabLst>
                <a:tab pos="139065" algn="l"/>
              </a:tabLst>
            </a:pPr>
            <a:r>
              <a:rPr sz="900" spc="-4" dirty="0">
                <a:latin typeface="Calibri"/>
                <a:cs typeface="Calibri"/>
              </a:rPr>
              <a:t>Compare facility or </a:t>
            </a:r>
            <a:r>
              <a:rPr sz="900" spc="-8" dirty="0">
                <a:latin typeface="Calibri"/>
                <a:cs typeface="Calibri"/>
              </a:rPr>
              <a:t>company </a:t>
            </a:r>
            <a:r>
              <a:rPr sz="900" spc="-4" dirty="0">
                <a:latin typeface="Calibri"/>
                <a:cs typeface="Calibri"/>
              </a:rPr>
              <a:t>reporting  </a:t>
            </a:r>
            <a:r>
              <a:rPr sz="900" spc="-8" dirty="0">
                <a:latin typeface="Calibri"/>
                <a:cs typeface="Calibri"/>
              </a:rPr>
              <a:t>against </a:t>
            </a:r>
            <a:r>
              <a:rPr sz="900" spc="-4" dirty="0">
                <a:latin typeface="Calibri"/>
                <a:cs typeface="Calibri"/>
              </a:rPr>
              <a:t>cleared</a:t>
            </a:r>
            <a:r>
              <a:rPr sz="900" spc="-11" dirty="0">
                <a:latin typeface="Calibri"/>
                <a:cs typeface="Calibri"/>
              </a:rPr>
              <a:t> industry.</a:t>
            </a:r>
            <a:endParaRPr sz="900" dirty="0">
              <a:latin typeface="Calibri"/>
              <a:cs typeface="Calibri"/>
            </a:endParaRPr>
          </a:p>
          <a:p>
            <a:pPr marL="138589" marR="100013" indent="-129064">
              <a:buFont typeface="Arial"/>
              <a:buChar char="•"/>
              <a:tabLst>
                <a:tab pos="139065" algn="l"/>
              </a:tabLst>
            </a:pPr>
            <a:r>
              <a:rPr sz="900" spc="-4" dirty="0">
                <a:latin typeface="Calibri"/>
                <a:cs typeface="Calibri"/>
              </a:rPr>
              <a:t>Start </a:t>
            </a:r>
            <a:r>
              <a:rPr sz="900" dirty="0">
                <a:latin typeface="Calibri"/>
                <a:cs typeface="Calibri"/>
              </a:rPr>
              <a:t>a </a:t>
            </a:r>
            <a:r>
              <a:rPr sz="900" spc="-8" dirty="0">
                <a:latin typeface="Calibri"/>
                <a:cs typeface="Calibri"/>
              </a:rPr>
              <a:t>conversation </a:t>
            </a:r>
            <a:r>
              <a:rPr sz="900" spc="-4" dirty="0">
                <a:latin typeface="Calibri"/>
                <a:cs typeface="Calibri"/>
              </a:rPr>
              <a:t>on security with  facility security</a:t>
            </a:r>
            <a:r>
              <a:rPr sz="900" spc="-30" dirty="0">
                <a:latin typeface="Calibri"/>
                <a:cs typeface="Calibri"/>
              </a:rPr>
              <a:t> </a:t>
            </a:r>
            <a:r>
              <a:rPr sz="900" spc="-4" dirty="0">
                <a:latin typeface="Calibri"/>
                <a:cs typeface="Calibri"/>
              </a:rPr>
              <a:t>personnel.</a:t>
            </a:r>
            <a:endParaRPr sz="900" dirty="0">
              <a:latin typeface="Calibri"/>
              <a:cs typeface="Calibri"/>
            </a:endParaRPr>
          </a:p>
        </p:txBody>
      </p:sp>
      <p:sp>
        <p:nvSpPr>
          <p:cNvPr id="6" name="object 6"/>
          <p:cNvSpPr txBox="1"/>
          <p:nvPr/>
        </p:nvSpPr>
        <p:spPr>
          <a:xfrm>
            <a:off x="2059305" y="3951160"/>
            <a:ext cx="5038249" cy="2208361"/>
          </a:xfrm>
          <a:prstGeom prst="rect">
            <a:avLst/>
          </a:prstGeom>
        </p:spPr>
        <p:txBody>
          <a:bodyPr vert="horz" wrap="square" lIns="0" tIns="9525" rIns="0" bIns="0" rtlCol="0">
            <a:spAutoFit/>
          </a:bodyPr>
          <a:lstStyle/>
          <a:p>
            <a:pPr marL="2598420">
              <a:spcBef>
                <a:spcPts val="75"/>
              </a:spcBef>
            </a:pPr>
            <a:r>
              <a:rPr sz="900" b="1" u="sng" spc="-4" dirty="0">
                <a:uFill>
                  <a:solidFill>
                    <a:srgbClr val="000000"/>
                  </a:solidFill>
                </a:uFill>
                <a:latin typeface="Calibri"/>
                <a:cs typeface="Calibri"/>
              </a:rPr>
              <a:t>Reading </a:t>
            </a:r>
            <a:r>
              <a:rPr sz="900" b="1" u="sng" dirty="0">
                <a:uFill>
                  <a:solidFill>
                    <a:srgbClr val="000000"/>
                  </a:solidFill>
                </a:uFill>
                <a:latin typeface="Calibri"/>
                <a:cs typeface="Calibri"/>
              </a:rPr>
              <a:t>the </a:t>
            </a:r>
            <a:r>
              <a:rPr sz="900" b="1" u="sng" spc="-4" dirty="0">
                <a:uFill>
                  <a:solidFill>
                    <a:srgbClr val="000000"/>
                  </a:solidFill>
                </a:uFill>
                <a:latin typeface="Calibri"/>
                <a:cs typeface="Calibri"/>
              </a:rPr>
              <a:t>MCMO</a:t>
            </a:r>
            <a:r>
              <a:rPr sz="900" b="1" u="sng" dirty="0">
                <a:uFill>
                  <a:solidFill>
                    <a:srgbClr val="000000"/>
                  </a:solidFill>
                </a:uFill>
                <a:latin typeface="Calibri"/>
                <a:cs typeface="Calibri"/>
              </a:rPr>
              <a:t> </a:t>
            </a:r>
            <a:r>
              <a:rPr sz="900" b="1" u="sng" spc="-4" dirty="0">
                <a:uFill>
                  <a:solidFill>
                    <a:srgbClr val="000000"/>
                  </a:solidFill>
                </a:uFill>
                <a:latin typeface="Calibri"/>
                <a:cs typeface="Calibri"/>
              </a:rPr>
              <a:t>Matrix:</a:t>
            </a:r>
            <a:endParaRPr sz="900" dirty="0">
              <a:latin typeface="Calibri"/>
              <a:cs typeface="Calibri"/>
            </a:endParaRPr>
          </a:p>
          <a:p>
            <a:pPr marL="2813209" marR="267653" indent="-214789">
              <a:buFont typeface="Arial"/>
              <a:buChar char="•"/>
              <a:tabLst>
                <a:tab pos="2813209" algn="l"/>
                <a:tab pos="2813684" algn="l"/>
              </a:tabLst>
            </a:pPr>
            <a:r>
              <a:rPr sz="900" spc="-4" dirty="0">
                <a:latin typeface="Calibri"/>
                <a:cs typeface="Calibri"/>
              </a:rPr>
              <a:t>The columns represent </a:t>
            </a:r>
            <a:r>
              <a:rPr sz="900" dirty="0">
                <a:latin typeface="Calibri"/>
                <a:cs typeface="Calibri"/>
              </a:rPr>
              <a:t>the 12 </a:t>
            </a:r>
            <a:r>
              <a:rPr sz="900" spc="-4" dirty="0">
                <a:latin typeface="Calibri"/>
                <a:cs typeface="Calibri"/>
              </a:rPr>
              <a:t>Methods of  Contact.</a:t>
            </a:r>
            <a:endParaRPr sz="900" dirty="0">
              <a:latin typeface="Calibri"/>
              <a:cs typeface="Calibri"/>
            </a:endParaRPr>
          </a:p>
          <a:p>
            <a:pPr marL="2813209" marR="434340" indent="-214789">
              <a:buFont typeface="Arial"/>
              <a:buChar char="•"/>
              <a:tabLst>
                <a:tab pos="2813209" algn="l"/>
                <a:tab pos="2813684" algn="l"/>
              </a:tabLst>
            </a:pPr>
            <a:r>
              <a:rPr sz="900" spc="-4" dirty="0">
                <a:latin typeface="Calibri"/>
                <a:cs typeface="Calibri"/>
              </a:rPr>
              <a:t>The </a:t>
            </a:r>
            <a:r>
              <a:rPr sz="900" spc="-11" dirty="0">
                <a:latin typeface="Calibri"/>
                <a:cs typeface="Calibri"/>
              </a:rPr>
              <a:t>rows </a:t>
            </a:r>
            <a:r>
              <a:rPr sz="900" spc="-4" dirty="0">
                <a:latin typeface="Calibri"/>
                <a:cs typeface="Calibri"/>
              </a:rPr>
              <a:t>represent </a:t>
            </a:r>
            <a:r>
              <a:rPr sz="900" dirty="0">
                <a:latin typeface="Calibri"/>
                <a:cs typeface="Calibri"/>
              </a:rPr>
              <a:t>the 13 </a:t>
            </a:r>
            <a:r>
              <a:rPr sz="900" spc="-4" dirty="0">
                <a:latin typeface="Calibri"/>
                <a:cs typeface="Calibri"/>
              </a:rPr>
              <a:t>Methods of  Operation.</a:t>
            </a:r>
            <a:endParaRPr sz="900" dirty="0">
              <a:latin typeface="Calibri"/>
              <a:cs typeface="Calibri"/>
            </a:endParaRPr>
          </a:p>
          <a:p>
            <a:pPr marL="2813209" marR="3810" indent="-214789">
              <a:buFont typeface="Arial"/>
              <a:buChar char="•"/>
              <a:tabLst>
                <a:tab pos="2813209" algn="l"/>
                <a:tab pos="2813684" algn="l"/>
              </a:tabLst>
            </a:pPr>
            <a:r>
              <a:rPr sz="900" spc="-4" dirty="0">
                <a:latin typeface="Calibri"/>
                <a:cs typeface="Calibri"/>
              </a:rPr>
              <a:t>The numbers </a:t>
            </a:r>
            <a:r>
              <a:rPr sz="900" spc="-8" dirty="0">
                <a:latin typeface="Calibri"/>
                <a:cs typeface="Calibri"/>
              </a:rPr>
              <a:t>at </a:t>
            </a:r>
            <a:r>
              <a:rPr sz="900" dirty="0">
                <a:latin typeface="Calibri"/>
                <a:cs typeface="Calibri"/>
              </a:rPr>
              <a:t>the </a:t>
            </a:r>
            <a:r>
              <a:rPr sz="900" spc="-8" dirty="0">
                <a:latin typeface="Calibri"/>
                <a:cs typeface="Calibri"/>
              </a:rPr>
              <a:t>intersection </a:t>
            </a:r>
            <a:r>
              <a:rPr sz="900" spc="-4" dirty="0">
                <a:latin typeface="Calibri"/>
                <a:cs typeface="Calibri"/>
              </a:rPr>
              <a:t>represent </a:t>
            </a:r>
            <a:r>
              <a:rPr sz="900" dirty="0">
                <a:latin typeface="Calibri"/>
                <a:cs typeface="Calibri"/>
              </a:rPr>
              <a:t>the  </a:t>
            </a:r>
            <a:r>
              <a:rPr sz="900" spc="-4" dirty="0">
                <a:latin typeface="Calibri"/>
                <a:cs typeface="Calibri"/>
              </a:rPr>
              <a:t>volume of reporting seen </a:t>
            </a:r>
            <a:r>
              <a:rPr sz="900" dirty="0">
                <a:latin typeface="Calibri"/>
                <a:cs typeface="Calibri"/>
              </a:rPr>
              <a:t>in </a:t>
            </a:r>
            <a:r>
              <a:rPr sz="900" spc="-4" dirty="0">
                <a:latin typeface="Calibri"/>
                <a:cs typeface="Calibri"/>
              </a:rPr>
              <a:t>that timeframe. </a:t>
            </a:r>
            <a:r>
              <a:rPr sz="900" spc="-8" dirty="0">
                <a:latin typeface="Calibri"/>
                <a:cs typeface="Calibri"/>
              </a:rPr>
              <a:t>For  </a:t>
            </a:r>
            <a:r>
              <a:rPr sz="900" spc="-4" dirty="0">
                <a:latin typeface="Calibri"/>
                <a:cs typeface="Calibri"/>
              </a:rPr>
              <a:t>example, between </a:t>
            </a:r>
            <a:r>
              <a:rPr sz="900" dirty="0">
                <a:latin typeface="Calibri"/>
                <a:cs typeface="Calibri"/>
              </a:rPr>
              <a:t>1 July 2017 and 30 June  2018, </a:t>
            </a:r>
            <a:r>
              <a:rPr sz="900" spc="-4" dirty="0">
                <a:latin typeface="Calibri"/>
                <a:cs typeface="Calibri"/>
              </a:rPr>
              <a:t>there </a:t>
            </a:r>
            <a:r>
              <a:rPr sz="900" spc="-8" dirty="0">
                <a:latin typeface="Calibri"/>
                <a:cs typeface="Calibri"/>
              </a:rPr>
              <a:t>were </a:t>
            </a:r>
            <a:r>
              <a:rPr sz="900" dirty="0">
                <a:latin typeface="Calibri"/>
                <a:cs typeface="Calibri"/>
              </a:rPr>
              <a:t>209 </a:t>
            </a:r>
            <a:r>
              <a:rPr sz="900" spc="-4" dirty="0">
                <a:latin typeface="Calibri"/>
                <a:cs typeface="Calibri"/>
              </a:rPr>
              <a:t>SCRs where </a:t>
            </a:r>
            <a:r>
              <a:rPr sz="900" dirty="0">
                <a:latin typeface="Calibri"/>
                <a:cs typeface="Calibri"/>
              </a:rPr>
              <a:t>an </a:t>
            </a:r>
            <a:r>
              <a:rPr sz="900" spc="-4" dirty="0">
                <a:latin typeface="Calibri"/>
                <a:cs typeface="Calibri"/>
              </a:rPr>
              <a:t>Email  </a:t>
            </a:r>
            <a:r>
              <a:rPr sz="900" spc="-8" dirty="0">
                <a:latin typeface="Calibri"/>
                <a:cs typeface="Calibri"/>
              </a:rPr>
              <a:t>Request </a:t>
            </a:r>
            <a:r>
              <a:rPr sz="900" spc="-4" dirty="0">
                <a:latin typeface="Calibri"/>
                <a:cs typeface="Calibri"/>
              </a:rPr>
              <a:t>(Method of Contact) </a:t>
            </a:r>
            <a:r>
              <a:rPr sz="900" spc="-8" dirty="0">
                <a:latin typeface="Calibri"/>
                <a:cs typeface="Calibri"/>
              </a:rPr>
              <a:t>attempted </a:t>
            </a:r>
            <a:r>
              <a:rPr sz="900" dirty="0">
                <a:latin typeface="Calibri"/>
                <a:cs typeface="Calibri"/>
              </a:rPr>
              <a:t>the  </a:t>
            </a:r>
            <a:r>
              <a:rPr sz="900" spc="-4" dirty="0">
                <a:latin typeface="Calibri"/>
                <a:cs typeface="Calibri"/>
              </a:rPr>
              <a:t>Exploitation of Experts (Method of</a:t>
            </a:r>
            <a:r>
              <a:rPr sz="900" spc="-30" dirty="0">
                <a:latin typeface="Calibri"/>
                <a:cs typeface="Calibri"/>
              </a:rPr>
              <a:t> </a:t>
            </a:r>
            <a:r>
              <a:rPr sz="900" spc="-4" dirty="0">
                <a:latin typeface="Calibri"/>
                <a:cs typeface="Calibri"/>
              </a:rPr>
              <a:t>Operation).</a:t>
            </a:r>
            <a:endParaRPr sz="900" dirty="0">
              <a:latin typeface="Calibri"/>
              <a:cs typeface="Calibri"/>
            </a:endParaRPr>
          </a:p>
          <a:p>
            <a:pPr marL="2813209" marR="68580" indent="-214789">
              <a:buFont typeface="Arial"/>
              <a:buChar char="•"/>
              <a:tabLst>
                <a:tab pos="2813209" algn="l"/>
                <a:tab pos="2813684" algn="l"/>
              </a:tabLst>
            </a:pPr>
            <a:r>
              <a:rPr sz="900" spc="-4" dirty="0">
                <a:latin typeface="Calibri"/>
                <a:cs typeface="Calibri"/>
              </a:rPr>
              <a:t>This </a:t>
            </a:r>
            <a:r>
              <a:rPr sz="900" dirty="0">
                <a:latin typeface="Calibri"/>
                <a:cs typeface="Calibri"/>
              </a:rPr>
              <a:t>block </a:t>
            </a:r>
            <a:r>
              <a:rPr sz="900" spc="-4" dirty="0">
                <a:latin typeface="Calibri"/>
                <a:cs typeface="Calibri"/>
              </a:rPr>
              <a:t>represents </a:t>
            </a:r>
            <a:r>
              <a:rPr sz="900" dirty="0">
                <a:latin typeface="Calibri"/>
                <a:cs typeface="Calibri"/>
              </a:rPr>
              <a:t>the </a:t>
            </a:r>
            <a:r>
              <a:rPr sz="900" spc="-8" dirty="0">
                <a:latin typeface="Calibri"/>
                <a:cs typeface="Calibri"/>
              </a:rPr>
              <a:t>data version </a:t>
            </a:r>
            <a:r>
              <a:rPr sz="900" dirty="0">
                <a:latin typeface="Calibri"/>
                <a:cs typeface="Calibri"/>
              </a:rPr>
              <a:t>number  and the </a:t>
            </a:r>
            <a:r>
              <a:rPr sz="900" spc="-4" dirty="0">
                <a:latin typeface="Calibri"/>
                <a:cs typeface="Calibri"/>
              </a:rPr>
              <a:t>timeframe </a:t>
            </a:r>
            <a:r>
              <a:rPr sz="900" dirty="0">
                <a:latin typeface="Calibri"/>
                <a:cs typeface="Calibri"/>
              </a:rPr>
              <a:t>the </a:t>
            </a:r>
            <a:r>
              <a:rPr sz="900" spc="-8" dirty="0">
                <a:latin typeface="Calibri"/>
                <a:cs typeface="Calibri"/>
              </a:rPr>
              <a:t>data </a:t>
            </a:r>
            <a:r>
              <a:rPr sz="900" spc="-4" dirty="0">
                <a:latin typeface="Calibri"/>
                <a:cs typeface="Calibri"/>
              </a:rPr>
              <a:t>represents. </a:t>
            </a:r>
            <a:r>
              <a:rPr sz="900" dirty="0">
                <a:latin typeface="Calibri"/>
                <a:cs typeface="Calibri"/>
              </a:rPr>
              <a:t>In this  </a:t>
            </a:r>
            <a:r>
              <a:rPr sz="900" spc="-4" dirty="0">
                <a:latin typeface="Calibri"/>
                <a:cs typeface="Calibri"/>
              </a:rPr>
              <a:t>example, </a:t>
            </a:r>
            <a:r>
              <a:rPr sz="900" dirty="0">
                <a:latin typeface="Calibri"/>
                <a:cs typeface="Calibri"/>
              </a:rPr>
              <a:t>the </a:t>
            </a:r>
            <a:r>
              <a:rPr sz="900" spc="-8" dirty="0">
                <a:latin typeface="Calibri"/>
                <a:cs typeface="Calibri"/>
              </a:rPr>
              <a:t>version </a:t>
            </a:r>
            <a:r>
              <a:rPr sz="900" dirty="0">
                <a:latin typeface="Calibri"/>
                <a:cs typeface="Calibri"/>
              </a:rPr>
              <a:t>is </a:t>
            </a:r>
            <a:r>
              <a:rPr sz="900" spc="-15" dirty="0">
                <a:latin typeface="Calibri"/>
                <a:cs typeface="Calibri"/>
              </a:rPr>
              <a:t>“18.3”, </a:t>
            </a:r>
            <a:r>
              <a:rPr sz="900" spc="-4" dirty="0">
                <a:latin typeface="Calibri"/>
                <a:cs typeface="Calibri"/>
              </a:rPr>
              <a:t>encompassing  SCRs between </a:t>
            </a:r>
            <a:r>
              <a:rPr sz="900" dirty="0">
                <a:latin typeface="Calibri"/>
                <a:cs typeface="Calibri"/>
              </a:rPr>
              <a:t>1 July 2017 and 30 June</a:t>
            </a:r>
            <a:r>
              <a:rPr sz="900" spc="-34" dirty="0">
                <a:latin typeface="Calibri"/>
                <a:cs typeface="Calibri"/>
              </a:rPr>
              <a:t> </a:t>
            </a:r>
            <a:r>
              <a:rPr sz="900" dirty="0">
                <a:latin typeface="Calibri"/>
                <a:cs typeface="Calibri"/>
              </a:rPr>
              <a:t>2018.</a:t>
            </a:r>
          </a:p>
          <a:p>
            <a:pPr>
              <a:spcBef>
                <a:spcPts val="23"/>
              </a:spcBef>
            </a:pPr>
            <a:endParaRPr sz="788" dirty="0">
              <a:latin typeface="Times New Roman"/>
              <a:cs typeface="Times New Roman"/>
            </a:endParaRPr>
          </a:p>
        </p:txBody>
      </p:sp>
      <p:sp>
        <p:nvSpPr>
          <p:cNvPr id="7" name="object 7"/>
          <p:cNvSpPr/>
          <p:nvPr/>
        </p:nvSpPr>
        <p:spPr>
          <a:xfrm>
            <a:off x="2067686" y="4007358"/>
            <a:ext cx="2438019" cy="1817370"/>
          </a:xfrm>
          <a:prstGeom prst="rect">
            <a:avLst/>
          </a:prstGeom>
          <a:blipFill>
            <a:blip r:embed="rId3" cstate="print"/>
            <a:stretch>
              <a:fillRect/>
            </a:stretch>
          </a:blipFill>
        </p:spPr>
        <p:txBody>
          <a:bodyPr wrap="square" lIns="0" tIns="0" rIns="0" bIns="0" rtlCol="0"/>
          <a:lstStyle/>
          <a:p>
            <a:endParaRPr sz="1350"/>
          </a:p>
        </p:txBody>
      </p:sp>
      <p:sp>
        <p:nvSpPr>
          <p:cNvPr id="8" name="object 8"/>
          <p:cNvSpPr/>
          <p:nvPr/>
        </p:nvSpPr>
        <p:spPr>
          <a:xfrm>
            <a:off x="2064257" y="4003929"/>
            <a:ext cx="2445068" cy="1824514"/>
          </a:xfrm>
          <a:custGeom>
            <a:avLst/>
            <a:gdLst/>
            <a:ahLst/>
            <a:cxnLst/>
            <a:rect l="l" t="t" r="r" b="b"/>
            <a:pathLst>
              <a:path w="3260090" h="2432684">
                <a:moveTo>
                  <a:pt x="0" y="2432304"/>
                </a:moveTo>
                <a:lnTo>
                  <a:pt x="3259836" y="2432304"/>
                </a:lnTo>
                <a:lnTo>
                  <a:pt x="3259836" y="0"/>
                </a:lnTo>
                <a:lnTo>
                  <a:pt x="0" y="0"/>
                </a:lnTo>
                <a:lnTo>
                  <a:pt x="0" y="2432304"/>
                </a:lnTo>
                <a:close/>
              </a:path>
            </a:pathLst>
          </a:custGeom>
          <a:ln w="9144">
            <a:solidFill>
              <a:srgbClr val="000000"/>
            </a:solidFill>
          </a:ln>
        </p:spPr>
        <p:txBody>
          <a:bodyPr wrap="square" lIns="0" tIns="0" rIns="0" bIns="0" rtlCol="0"/>
          <a:lstStyle/>
          <a:p>
            <a:endParaRPr sz="1350"/>
          </a:p>
        </p:txBody>
      </p:sp>
      <p:sp>
        <p:nvSpPr>
          <p:cNvPr id="9" name="object 9"/>
          <p:cNvSpPr/>
          <p:nvPr/>
        </p:nvSpPr>
        <p:spPr>
          <a:xfrm>
            <a:off x="2586038" y="4190810"/>
            <a:ext cx="1920240" cy="297180"/>
          </a:xfrm>
          <a:custGeom>
            <a:avLst/>
            <a:gdLst/>
            <a:ahLst/>
            <a:cxnLst/>
            <a:rect l="l" t="t" r="r" b="b"/>
            <a:pathLst>
              <a:path w="2560320" h="396239">
                <a:moveTo>
                  <a:pt x="0" y="396239"/>
                </a:moveTo>
                <a:lnTo>
                  <a:pt x="2560320" y="396239"/>
                </a:lnTo>
                <a:lnTo>
                  <a:pt x="2560320" y="0"/>
                </a:lnTo>
                <a:lnTo>
                  <a:pt x="0" y="0"/>
                </a:lnTo>
                <a:lnTo>
                  <a:pt x="0" y="396239"/>
                </a:lnTo>
                <a:close/>
              </a:path>
            </a:pathLst>
          </a:custGeom>
          <a:ln w="28956">
            <a:solidFill>
              <a:srgbClr val="2D75B6"/>
            </a:solidFill>
          </a:ln>
        </p:spPr>
        <p:txBody>
          <a:bodyPr wrap="square" lIns="0" tIns="0" rIns="0" bIns="0" rtlCol="0"/>
          <a:lstStyle/>
          <a:p>
            <a:endParaRPr sz="1350"/>
          </a:p>
        </p:txBody>
      </p:sp>
      <p:sp>
        <p:nvSpPr>
          <p:cNvPr id="10" name="object 10"/>
          <p:cNvSpPr/>
          <p:nvPr/>
        </p:nvSpPr>
        <p:spPr>
          <a:xfrm>
            <a:off x="2134553" y="4498277"/>
            <a:ext cx="451485" cy="1253014"/>
          </a:xfrm>
          <a:custGeom>
            <a:avLst/>
            <a:gdLst/>
            <a:ahLst/>
            <a:cxnLst/>
            <a:rect l="l" t="t" r="r" b="b"/>
            <a:pathLst>
              <a:path w="601980" h="1670684">
                <a:moveTo>
                  <a:pt x="0" y="1670304"/>
                </a:moveTo>
                <a:lnTo>
                  <a:pt x="601980" y="1670304"/>
                </a:lnTo>
                <a:lnTo>
                  <a:pt x="601980" y="0"/>
                </a:lnTo>
                <a:lnTo>
                  <a:pt x="0" y="0"/>
                </a:lnTo>
                <a:lnTo>
                  <a:pt x="0" y="1670304"/>
                </a:lnTo>
                <a:close/>
              </a:path>
            </a:pathLst>
          </a:custGeom>
          <a:ln w="28956">
            <a:solidFill>
              <a:srgbClr val="C55A11"/>
            </a:solidFill>
          </a:ln>
        </p:spPr>
        <p:txBody>
          <a:bodyPr wrap="square" lIns="0" tIns="0" rIns="0" bIns="0" rtlCol="0"/>
          <a:lstStyle/>
          <a:p>
            <a:endParaRPr sz="1350"/>
          </a:p>
        </p:txBody>
      </p:sp>
      <p:sp>
        <p:nvSpPr>
          <p:cNvPr id="11" name="object 11"/>
          <p:cNvSpPr/>
          <p:nvPr/>
        </p:nvSpPr>
        <p:spPr>
          <a:xfrm>
            <a:off x="4506182" y="4305967"/>
            <a:ext cx="321944" cy="65246"/>
          </a:xfrm>
          <a:custGeom>
            <a:avLst/>
            <a:gdLst/>
            <a:ahLst/>
            <a:cxnLst/>
            <a:rect l="l" t="t" r="r" b="b"/>
            <a:pathLst>
              <a:path w="429260" h="86995">
                <a:moveTo>
                  <a:pt x="400352" y="28956"/>
                </a:moveTo>
                <a:lnTo>
                  <a:pt x="356362" y="28956"/>
                </a:lnTo>
                <a:lnTo>
                  <a:pt x="356489" y="57912"/>
                </a:lnTo>
                <a:lnTo>
                  <a:pt x="342011" y="57979"/>
                </a:lnTo>
                <a:lnTo>
                  <a:pt x="342138" y="86868"/>
                </a:lnTo>
                <a:lnTo>
                  <a:pt x="428879" y="43052"/>
                </a:lnTo>
                <a:lnTo>
                  <a:pt x="400352" y="28956"/>
                </a:lnTo>
                <a:close/>
              </a:path>
              <a:path w="429260" h="86995">
                <a:moveTo>
                  <a:pt x="341884" y="29023"/>
                </a:moveTo>
                <a:lnTo>
                  <a:pt x="0" y="30607"/>
                </a:lnTo>
                <a:lnTo>
                  <a:pt x="254" y="59562"/>
                </a:lnTo>
                <a:lnTo>
                  <a:pt x="342011" y="57979"/>
                </a:lnTo>
                <a:lnTo>
                  <a:pt x="341884" y="29023"/>
                </a:lnTo>
                <a:close/>
              </a:path>
              <a:path w="429260" h="86995">
                <a:moveTo>
                  <a:pt x="356362" y="28956"/>
                </a:moveTo>
                <a:lnTo>
                  <a:pt x="341884" y="29023"/>
                </a:lnTo>
                <a:lnTo>
                  <a:pt x="342011" y="57979"/>
                </a:lnTo>
                <a:lnTo>
                  <a:pt x="356489" y="57912"/>
                </a:lnTo>
                <a:lnTo>
                  <a:pt x="356362" y="28956"/>
                </a:lnTo>
                <a:close/>
              </a:path>
              <a:path w="429260" h="86995">
                <a:moveTo>
                  <a:pt x="341757" y="0"/>
                </a:moveTo>
                <a:lnTo>
                  <a:pt x="341884" y="29023"/>
                </a:lnTo>
                <a:lnTo>
                  <a:pt x="400352" y="28956"/>
                </a:lnTo>
                <a:lnTo>
                  <a:pt x="341757" y="0"/>
                </a:lnTo>
                <a:close/>
              </a:path>
            </a:pathLst>
          </a:custGeom>
          <a:solidFill>
            <a:srgbClr val="2D75B6"/>
          </a:solidFill>
        </p:spPr>
        <p:txBody>
          <a:bodyPr wrap="square" lIns="0" tIns="0" rIns="0" bIns="0" rtlCol="0"/>
          <a:lstStyle/>
          <a:p>
            <a:endParaRPr sz="1350"/>
          </a:p>
        </p:txBody>
      </p:sp>
      <p:sp>
        <p:nvSpPr>
          <p:cNvPr id="12" name="object 12"/>
          <p:cNvSpPr/>
          <p:nvPr/>
        </p:nvSpPr>
        <p:spPr>
          <a:xfrm>
            <a:off x="2586038" y="4557142"/>
            <a:ext cx="2233136" cy="65246"/>
          </a:xfrm>
          <a:custGeom>
            <a:avLst/>
            <a:gdLst/>
            <a:ahLst/>
            <a:cxnLst/>
            <a:rect l="l" t="t" r="r" b="b"/>
            <a:pathLst>
              <a:path w="2977515" h="86995">
                <a:moveTo>
                  <a:pt x="2890520" y="0"/>
                </a:moveTo>
                <a:lnTo>
                  <a:pt x="2890520" y="86868"/>
                </a:lnTo>
                <a:lnTo>
                  <a:pt x="2948432" y="57912"/>
                </a:lnTo>
                <a:lnTo>
                  <a:pt x="2904998" y="57912"/>
                </a:lnTo>
                <a:lnTo>
                  <a:pt x="2904998" y="28956"/>
                </a:lnTo>
                <a:lnTo>
                  <a:pt x="2948431" y="28956"/>
                </a:lnTo>
                <a:lnTo>
                  <a:pt x="2890520" y="0"/>
                </a:lnTo>
                <a:close/>
              </a:path>
              <a:path w="2977515" h="86995">
                <a:moveTo>
                  <a:pt x="2890520" y="28956"/>
                </a:moveTo>
                <a:lnTo>
                  <a:pt x="0" y="28956"/>
                </a:lnTo>
                <a:lnTo>
                  <a:pt x="0" y="57912"/>
                </a:lnTo>
                <a:lnTo>
                  <a:pt x="2890520" y="57912"/>
                </a:lnTo>
                <a:lnTo>
                  <a:pt x="2890520" y="28956"/>
                </a:lnTo>
                <a:close/>
              </a:path>
              <a:path w="2977515" h="86995">
                <a:moveTo>
                  <a:pt x="2948431" y="28956"/>
                </a:moveTo>
                <a:lnTo>
                  <a:pt x="2904998" y="28956"/>
                </a:lnTo>
                <a:lnTo>
                  <a:pt x="2904998" y="57912"/>
                </a:lnTo>
                <a:lnTo>
                  <a:pt x="2948432" y="57912"/>
                </a:lnTo>
                <a:lnTo>
                  <a:pt x="2977388" y="43434"/>
                </a:lnTo>
                <a:lnTo>
                  <a:pt x="2948431" y="28956"/>
                </a:lnTo>
                <a:close/>
              </a:path>
            </a:pathLst>
          </a:custGeom>
          <a:solidFill>
            <a:srgbClr val="C55A11"/>
          </a:solidFill>
        </p:spPr>
        <p:txBody>
          <a:bodyPr wrap="square" lIns="0" tIns="0" rIns="0" bIns="0" rtlCol="0"/>
          <a:lstStyle/>
          <a:p>
            <a:endParaRPr sz="1350"/>
          </a:p>
        </p:txBody>
      </p:sp>
      <p:sp>
        <p:nvSpPr>
          <p:cNvPr id="13" name="object 13"/>
          <p:cNvSpPr/>
          <p:nvPr/>
        </p:nvSpPr>
        <p:spPr>
          <a:xfrm>
            <a:off x="2904934" y="4768024"/>
            <a:ext cx="159068" cy="100965"/>
          </a:xfrm>
          <a:custGeom>
            <a:avLst/>
            <a:gdLst/>
            <a:ahLst/>
            <a:cxnLst/>
            <a:rect l="l" t="t" r="r" b="b"/>
            <a:pathLst>
              <a:path w="212090" h="134620">
                <a:moveTo>
                  <a:pt x="0" y="134112"/>
                </a:moveTo>
                <a:lnTo>
                  <a:pt x="211835" y="134112"/>
                </a:lnTo>
                <a:lnTo>
                  <a:pt x="211835" y="0"/>
                </a:lnTo>
                <a:lnTo>
                  <a:pt x="0" y="0"/>
                </a:lnTo>
                <a:lnTo>
                  <a:pt x="0" y="134112"/>
                </a:lnTo>
                <a:close/>
              </a:path>
            </a:pathLst>
          </a:custGeom>
          <a:ln w="28956">
            <a:solidFill>
              <a:srgbClr val="6F2F9F"/>
            </a:solidFill>
          </a:ln>
        </p:spPr>
        <p:txBody>
          <a:bodyPr wrap="square" lIns="0" tIns="0" rIns="0" bIns="0" rtlCol="0"/>
          <a:lstStyle/>
          <a:p>
            <a:endParaRPr sz="1350"/>
          </a:p>
        </p:txBody>
      </p:sp>
      <p:sp>
        <p:nvSpPr>
          <p:cNvPr id="14" name="object 14"/>
          <p:cNvSpPr/>
          <p:nvPr/>
        </p:nvSpPr>
        <p:spPr>
          <a:xfrm>
            <a:off x="3063811" y="4777741"/>
            <a:ext cx="1755458" cy="65246"/>
          </a:xfrm>
          <a:custGeom>
            <a:avLst/>
            <a:gdLst/>
            <a:ahLst/>
            <a:cxnLst/>
            <a:rect l="l" t="t" r="r" b="b"/>
            <a:pathLst>
              <a:path w="2340610" h="86995">
                <a:moveTo>
                  <a:pt x="2253742" y="0"/>
                </a:moveTo>
                <a:lnTo>
                  <a:pt x="2253742" y="86867"/>
                </a:lnTo>
                <a:lnTo>
                  <a:pt x="2311654" y="57911"/>
                </a:lnTo>
                <a:lnTo>
                  <a:pt x="2268220" y="57911"/>
                </a:lnTo>
                <a:lnTo>
                  <a:pt x="2268220" y="28955"/>
                </a:lnTo>
                <a:lnTo>
                  <a:pt x="2311653" y="28955"/>
                </a:lnTo>
                <a:lnTo>
                  <a:pt x="2253742" y="0"/>
                </a:lnTo>
                <a:close/>
              </a:path>
              <a:path w="2340610" h="86995">
                <a:moveTo>
                  <a:pt x="2253742" y="28955"/>
                </a:moveTo>
                <a:lnTo>
                  <a:pt x="0" y="28955"/>
                </a:lnTo>
                <a:lnTo>
                  <a:pt x="0" y="57911"/>
                </a:lnTo>
                <a:lnTo>
                  <a:pt x="2253742" y="57911"/>
                </a:lnTo>
                <a:lnTo>
                  <a:pt x="2253742" y="28955"/>
                </a:lnTo>
                <a:close/>
              </a:path>
              <a:path w="2340610" h="86995">
                <a:moveTo>
                  <a:pt x="2311653" y="28955"/>
                </a:moveTo>
                <a:lnTo>
                  <a:pt x="2268220" y="28955"/>
                </a:lnTo>
                <a:lnTo>
                  <a:pt x="2268220" y="57911"/>
                </a:lnTo>
                <a:lnTo>
                  <a:pt x="2311654" y="57911"/>
                </a:lnTo>
                <a:lnTo>
                  <a:pt x="2340610" y="43433"/>
                </a:lnTo>
                <a:lnTo>
                  <a:pt x="2311653" y="28955"/>
                </a:lnTo>
                <a:close/>
              </a:path>
            </a:pathLst>
          </a:custGeom>
          <a:solidFill>
            <a:srgbClr val="6F2F9F"/>
          </a:solidFill>
        </p:spPr>
        <p:txBody>
          <a:bodyPr wrap="square" lIns="0" tIns="0" rIns="0" bIns="0" rtlCol="0"/>
          <a:lstStyle/>
          <a:p>
            <a:endParaRPr sz="1350"/>
          </a:p>
        </p:txBody>
      </p:sp>
      <p:sp>
        <p:nvSpPr>
          <p:cNvPr id="15" name="object 15"/>
          <p:cNvSpPr/>
          <p:nvPr/>
        </p:nvSpPr>
        <p:spPr>
          <a:xfrm>
            <a:off x="2068258" y="5763577"/>
            <a:ext cx="582930" cy="73343"/>
          </a:xfrm>
          <a:custGeom>
            <a:avLst/>
            <a:gdLst/>
            <a:ahLst/>
            <a:cxnLst/>
            <a:rect l="l" t="t" r="r" b="b"/>
            <a:pathLst>
              <a:path w="777240" h="97790">
                <a:moveTo>
                  <a:pt x="0" y="97535"/>
                </a:moveTo>
                <a:lnTo>
                  <a:pt x="777240" y="97535"/>
                </a:lnTo>
                <a:lnTo>
                  <a:pt x="777240" y="0"/>
                </a:lnTo>
                <a:lnTo>
                  <a:pt x="0" y="0"/>
                </a:lnTo>
                <a:lnTo>
                  <a:pt x="0" y="97535"/>
                </a:lnTo>
                <a:close/>
              </a:path>
            </a:pathLst>
          </a:custGeom>
          <a:ln w="28956">
            <a:solidFill>
              <a:srgbClr val="538235"/>
            </a:solidFill>
          </a:ln>
        </p:spPr>
        <p:txBody>
          <a:bodyPr wrap="square" lIns="0" tIns="0" rIns="0" bIns="0" rtlCol="0"/>
          <a:lstStyle/>
          <a:p>
            <a:endParaRPr sz="1350"/>
          </a:p>
        </p:txBody>
      </p:sp>
      <p:sp>
        <p:nvSpPr>
          <p:cNvPr id="16" name="object 16"/>
          <p:cNvSpPr/>
          <p:nvPr/>
        </p:nvSpPr>
        <p:spPr>
          <a:xfrm>
            <a:off x="2651188" y="5766436"/>
            <a:ext cx="2168366" cy="65246"/>
          </a:xfrm>
          <a:custGeom>
            <a:avLst/>
            <a:gdLst/>
            <a:ahLst/>
            <a:cxnLst/>
            <a:rect l="l" t="t" r="r" b="b"/>
            <a:pathLst>
              <a:path w="2891154" h="86995">
                <a:moveTo>
                  <a:pt x="2862199" y="28956"/>
                </a:moveTo>
                <a:lnTo>
                  <a:pt x="2818765" y="28956"/>
                </a:lnTo>
                <a:lnTo>
                  <a:pt x="2818765" y="57912"/>
                </a:lnTo>
                <a:lnTo>
                  <a:pt x="2804286" y="57917"/>
                </a:lnTo>
                <a:lnTo>
                  <a:pt x="2804286" y="86868"/>
                </a:lnTo>
                <a:lnTo>
                  <a:pt x="2891155" y="43434"/>
                </a:lnTo>
                <a:lnTo>
                  <a:pt x="2862199" y="28956"/>
                </a:lnTo>
                <a:close/>
              </a:path>
              <a:path w="2891154" h="86995">
                <a:moveTo>
                  <a:pt x="2804286" y="28961"/>
                </a:moveTo>
                <a:lnTo>
                  <a:pt x="0" y="29972"/>
                </a:lnTo>
                <a:lnTo>
                  <a:pt x="0" y="58928"/>
                </a:lnTo>
                <a:lnTo>
                  <a:pt x="2804286" y="57917"/>
                </a:lnTo>
                <a:lnTo>
                  <a:pt x="2804286" y="28961"/>
                </a:lnTo>
                <a:close/>
              </a:path>
              <a:path w="2891154" h="86995">
                <a:moveTo>
                  <a:pt x="2818765" y="28956"/>
                </a:moveTo>
                <a:lnTo>
                  <a:pt x="2804286" y="28961"/>
                </a:lnTo>
                <a:lnTo>
                  <a:pt x="2804286" y="57917"/>
                </a:lnTo>
                <a:lnTo>
                  <a:pt x="2818765" y="57912"/>
                </a:lnTo>
                <a:lnTo>
                  <a:pt x="2818765" y="28956"/>
                </a:lnTo>
                <a:close/>
              </a:path>
              <a:path w="2891154" h="86995">
                <a:moveTo>
                  <a:pt x="2804286" y="0"/>
                </a:moveTo>
                <a:lnTo>
                  <a:pt x="2804286" y="28961"/>
                </a:lnTo>
                <a:lnTo>
                  <a:pt x="2862199" y="28956"/>
                </a:lnTo>
                <a:lnTo>
                  <a:pt x="2804286" y="0"/>
                </a:lnTo>
                <a:close/>
              </a:path>
            </a:pathLst>
          </a:custGeom>
          <a:solidFill>
            <a:srgbClr val="538235"/>
          </a:solidFill>
        </p:spPr>
        <p:txBody>
          <a:bodyPr wrap="square" lIns="0" tIns="0" rIns="0" bIns="0" rtlCol="0"/>
          <a:lstStyle/>
          <a:p>
            <a:endParaRPr sz="1350"/>
          </a:p>
        </p:txBody>
      </p:sp>
      <p:sp>
        <p:nvSpPr>
          <p:cNvPr id="17" name="object 17"/>
          <p:cNvSpPr/>
          <p:nvPr/>
        </p:nvSpPr>
        <p:spPr>
          <a:xfrm>
            <a:off x="2000250" y="6080760"/>
            <a:ext cx="5143500" cy="0"/>
          </a:xfrm>
          <a:custGeom>
            <a:avLst/>
            <a:gdLst/>
            <a:ahLst/>
            <a:cxnLst/>
            <a:rect l="l" t="t" r="r" b="b"/>
            <a:pathLst>
              <a:path w="6858000">
                <a:moveTo>
                  <a:pt x="0" y="0"/>
                </a:moveTo>
                <a:lnTo>
                  <a:pt x="6858000" y="0"/>
                </a:lnTo>
              </a:path>
            </a:pathLst>
          </a:custGeom>
          <a:ln w="6096">
            <a:solidFill>
              <a:srgbClr val="000000"/>
            </a:solidFill>
          </a:ln>
        </p:spPr>
        <p:txBody>
          <a:bodyPr wrap="square" lIns="0" tIns="0" rIns="0" bIns="0" rtlCol="0"/>
          <a:lstStyle/>
          <a:p>
            <a:endParaRPr sz="1350"/>
          </a:p>
        </p:txBody>
      </p:sp>
    </p:spTree>
    <p:extLst>
      <p:ext uri="{BB962C8B-B14F-4D97-AF65-F5344CB8AC3E}">
        <p14:creationId xmlns:p14="http://schemas.microsoft.com/office/powerpoint/2010/main" val="393814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Revisiting Key Concepts</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4906265"/>
              </p:ext>
            </p:extLst>
          </p:nvPr>
        </p:nvGraphicFramePr>
        <p:xfrm>
          <a:off x="309336" y="1343253"/>
          <a:ext cx="8529864" cy="484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4688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13</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Evolution</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Creation of the Security Baseline (SB) (Living Document)</a:t>
            </a:r>
          </a:p>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Identification of Assets and Security Controls</a:t>
            </a:r>
          </a:p>
          <a:p>
            <a:pPr lvl="1"/>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Creation of a Plan of Action &amp; Milestones (POAM)</a:t>
            </a:r>
          </a:p>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Identification of Vulnerabilities and Mitigation / Time</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Both SB and POAM, equal the </a:t>
            </a:r>
            <a:r>
              <a:rPr lang="en-US" sz="2400" b="1" i="1" dirty="0" smtClean="0">
                <a:latin typeface="Times New Roman" panose="02020603050405020304" pitchFamily="18" charset="0"/>
                <a:cs typeface="Times New Roman" panose="02020603050405020304" pitchFamily="18" charset="0"/>
              </a:rPr>
              <a:t>Tailored Security Plan (TSP)</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18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14</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Going Forward into FY19 and Beyond</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methodology will continue to evolve and mature.</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Beginning in FY19, DSS transitioned to two types of security reviews.</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Comprehensive Security Review (CSR)</a:t>
            </a:r>
          </a:p>
          <a:p>
            <a:pPr marL="800100" lvl="1" indent="-342900">
              <a:buFont typeface="Arial" panose="020B0604020202020204" pitchFamily="34" charset="0"/>
              <a:buChar char="•"/>
            </a:pPr>
            <a:endParaRPr lang="en-US" sz="2400" b="1" i="1"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Enhanced Security Vulnerability Assessment (ESVA)</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7822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15</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Going Forward into FY19 and Beyond</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2677656"/>
          </a:xfrm>
          <a:prstGeom prst="rect">
            <a:avLst/>
          </a:prstGeom>
          <a:noFill/>
        </p:spPr>
        <p:txBody>
          <a:bodyPr wrap="square" rtlCol="0">
            <a:spAutoFit/>
          </a:bodyPr>
          <a:lstStyle/>
          <a:p>
            <a:pPr marL="800100" lvl="1" indent="-342900">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Comprehensive Security Review (CSR</a:t>
            </a:r>
            <a:r>
              <a:rPr lang="en-US" sz="2400" b="1" i="1" dirty="0" smtClean="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endParaRPr lang="en-US" sz="2400" b="1" i="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Conducted at facilities selected for phased implementation efforts requiring full scope of the new methodology.  These security reviews will not receive a security rating but will result in a tailored security plan (TSP).</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702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16</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Going Forward into FY19 and Beyond</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4154984"/>
          </a:xfrm>
          <a:prstGeom prst="rect">
            <a:avLst/>
          </a:prstGeom>
          <a:noFill/>
        </p:spPr>
        <p:txBody>
          <a:bodyPr wrap="square" rtlCol="0">
            <a:spAutoFit/>
          </a:bodyPr>
          <a:lstStyle/>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Enhanced Security Vulnerability Assessment (ESVA)</a:t>
            </a:r>
          </a:p>
          <a:p>
            <a:pPr marL="800100" lvl="1" indent="-342900">
              <a:buFont typeface="Arial" panose="020B0604020202020204" pitchFamily="34" charset="0"/>
              <a:buChar char="•"/>
            </a:pPr>
            <a:endParaRPr lang="en-US" sz="2400" b="1" i="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Conducted at facilities not selected for phased implementation which support DoD priority technologies.  This security review enhances the traditional security vulnerability assessment by, at a minimum introducing the industry partner to asset identification, business processes associated with the protection of assets, and the CI threat matrix.  These security reviews will be rated under the current DSS rating process.</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894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17</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Going Forward into FY19 and Beyond</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3046988"/>
          </a:xfrm>
          <a:prstGeom prst="rect">
            <a:avLst/>
          </a:prstGeom>
          <a:noFill/>
        </p:spPr>
        <p:txBody>
          <a:bodyPr wrap="square" rtlCol="0">
            <a:spAutoFit/>
          </a:bodyPr>
          <a:lstStyle/>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Meaningful Engagements</a:t>
            </a:r>
          </a:p>
          <a:p>
            <a:pPr marL="800100" lvl="1" indent="-342900">
              <a:buFont typeface="Arial" panose="020B0604020202020204" pitchFamily="34" charset="0"/>
              <a:buChar char="•"/>
            </a:pPr>
            <a:endParaRPr lang="en-US" sz="2400" b="1" i="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Conducted at all remaining facilities to foster continued partnership and communication between DSS and cleared industry.  DSS leverages a variety of activities to conduct meaningful engagements, each of which are intended to provide DSS a sense of the security posture at the facility.</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150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18</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Going Forward into FY19 and Beyond</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4893647"/>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Focus on understanding the different types of security reviews and meaningful engagements.</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DSS will utilize many of the same concepts of a traditional SVA, however DSS wants to enhance these reviews and engagements by leveraging the primary concepts of the </a:t>
            </a:r>
            <a:r>
              <a:rPr lang="en-US" sz="2400" b="1" i="1" dirty="0" err="1" smtClean="0">
                <a:latin typeface="Times New Roman" panose="02020603050405020304" pitchFamily="18" charset="0"/>
                <a:cs typeface="Times New Roman" panose="02020603050405020304" pitchFamily="18" charset="0"/>
              </a:rPr>
              <a:t>DiT</a:t>
            </a:r>
            <a:r>
              <a:rPr lang="en-US" sz="2400" b="1" i="1" dirty="0" smtClean="0">
                <a:latin typeface="Times New Roman" panose="02020603050405020304" pitchFamily="18" charset="0"/>
                <a:cs typeface="Times New Roman" panose="02020603050405020304" pitchFamily="18" charset="0"/>
              </a:rPr>
              <a:t> methodology.</a:t>
            </a:r>
          </a:p>
          <a:p>
            <a:pPr marL="800100" lvl="1" indent="-342900">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Focus on understanding the </a:t>
            </a:r>
            <a:r>
              <a:rPr lang="en-US" sz="2400" dirty="0" err="1" smtClean="0">
                <a:latin typeface="Times New Roman" panose="02020603050405020304" pitchFamily="18" charset="0"/>
                <a:cs typeface="Times New Roman" panose="02020603050405020304" pitchFamily="18" charset="0"/>
              </a:rPr>
              <a:t>DiT</a:t>
            </a:r>
            <a:r>
              <a:rPr lang="en-US" sz="2400" dirty="0" smtClean="0">
                <a:latin typeface="Times New Roman" panose="02020603050405020304" pitchFamily="18" charset="0"/>
                <a:cs typeface="Times New Roman" panose="02020603050405020304" pitchFamily="18" charset="0"/>
              </a:rPr>
              <a:t> methodology and identifying and documenting assets, technologies and business processes now in order to be aligned with future requirements.  </a:t>
            </a:r>
            <a:endParaRPr lang="en-US" sz="2400" i="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940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19</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Going Forward into FY19 and Beyond</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74588"/>
            <a:ext cx="8264525" cy="6001643"/>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DSS in Transition (</a:t>
            </a:r>
            <a:r>
              <a:rPr lang="en-US" sz="2400" dirty="0" err="1">
                <a:latin typeface="Times New Roman" panose="02020603050405020304" pitchFamily="18" charset="0"/>
                <a:cs typeface="Times New Roman" panose="02020603050405020304" pitchFamily="18" charset="0"/>
              </a:rPr>
              <a:t>DiT</a:t>
            </a:r>
            <a:r>
              <a:rPr lang="en-US" sz="2400" dirty="0">
                <a:latin typeface="Times New Roman" panose="02020603050405020304" pitchFamily="18" charset="0"/>
                <a:cs typeface="Times New Roman" panose="02020603050405020304" pitchFamily="18" charset="0"/>
              </a:rPr>
              <a:t>) Webinar </a:t>
            </a:r>
            <a:r>
              <a:rPr lang="en-US" sz="2400" dirty="0" smtClean="0">
                <a:latin typeface="Times New Roman" panose="02020603050405020304" pitchFamily="18" charset="0"/>
                <a:cs typeface="Times New Roman" panose="02020603050405020304" pitchFamily="18" charset="0"/>
              </a:rPr>
              <a:t>Series</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With the goal of not only helping the Facility Officers understand and execute the new methodology, but also </a:t>
            </a:r>
            <a:r>
              <a:rPr lang="en-US" sz="2400" i="1" dirty="0" smtClean="0">
                <a:latin typeface="Times New Roman" panose="02020603050405020304" pitchFamily="18" charset="0"/>
                <a:cs typeface="Times New Roman" panose="02020603050405020304" pitchFamily="18" charset="0"/>
              </a:rPr>
              <a:t>reducing </a:t>
            </a:r>
            <a:r>
              <a:rPr lang="en-US" sz="2400" i="1" dirty="0" smtClean="0">
                <a:latin typeface="Times New Roman" panose="02020603050405020304" pitchFamily="18" charset="0"/>
                <a:cs typeface="Times New Roman" panose="02020603050405020304" pitchFamily="18" charset="0"/>
              </a:rPr>
              <a:t>the time DSS field personnel must spend in one-on-one explanation of the new methodology to contractor personnel, CDSE is producing a </a:t>
            </a:r>
            <a:r>
              <a:rPr lang="en-US" sz="2400" i="1" dirty="0" err="1" smtClean="0">
                <a:latin typeface="Times New Roman" panose="02020603050405020304" pitchFamily="18" charset="0"/>
                <a:cs typeface="Times New Roman" panose="02020603050405020304" pitchFamily="18" charset="0"/>
              </a:rPr>
              <a:t>DiT</a:t>
            </a:r>
            <a:r>
              <a:rPr lang="en-US" sz="2400" i="1" dirty="0" smtClean="0">
                <a:latin typeface="Times New Roman" panose="02020603050405020304" pitchFamily="18" charset="0"/>
                <a:cs typeface="Times New Roman" panose="02020603050405020304" pitchFamily="18" charset="0"/>
              </a:rPr>
              <a:t> Webinar Series.</a:t>
            </a:r>
          </a:p>
          <a:p>
            <a:pPr marL="1257300" lvl="2" indent="-342900">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Please review:  </a:t>
            </a:r>
            <a:r>
              <a:rPr lang="en-US" sz="2400" i="1" dirty="0" smtClean="0">
                <a:latin typeface="Times New Roman" panose="02020603050405020304" pitchFamily="18" charset="0"/>
                <a:cs typeface="Times New Roman" panose="02020603050405020304" pitchFamily="18" charset="0"/>
                <a:hlinkClick r:id="rId3"/>
              </a:rPr>
              <a:t>https</a:t>
            </a:r>
            <a:r>
              <a:rPr lang="en-US" sz="2400" i="1" dirty="0">
                <a:latin typeface="Times New Roman" panose="02020603050405020304" pitchFamily="18" charset="0"/>
                <a:cs typeface="Times New Roman" panose="02020603050405020304" pitchFamily="18" charset="0"/>
                <a:hlinkClick r:id="rId3"/>
              </a:rPr>
              <a:t>://</a:t>
            </a:r>
            <a:r>
              <a:rPr lang="en-US" sz="2400" i="1" dirty="0" smtClean="0">
                <a:latin typeface="Times New Roman" panose="02020603050405020304" pitchFamily="18" charset="0"/>
                <a:cs typeface="Times New Roman" panose="02020603050405020304" pitchFamily="18" charset="0"/>
                <a:hlinkClick r:id="rId3"/>
              </a:rPr>
              <a:t>www.cdse.edu/catalog/webinars/index.html</a:t>
            </a:r>
            <a:endParaRPr lang="en-US" sz="2400" i="1"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400" i="1"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23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2</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An Agency in Transition</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Need for Change is Clear.</a:t>
            </a:r>
          </a:p>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The United States is facing the most significant foreign intelligence threat it has ever encountered.</a:t>
            </a:r>
          </a:p>
          <a:p>
            <a:pPr marL="800100" lvl="1" indent="-342900">
              <a:buFont typeface="Arial" panose="020B0604020202020204" pitchFamily="34" charset="0"/>
              <a:buChar char="•"/>
            </a:pPr>
            <a:endParaRPr lang="en-US" sz="2400" i="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New Approach to Industrial Security Oversight.</a:t>
            </a:r>
          </a:p>
          <a:p>
            <a:pPr marL="800100" lvl="1"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DSS is shifting focus from scheduled-driven compliance to an intelligence –led, asset-focused, threat-driven approach.</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During FY17-18, DSS began to introduce new methodology to cleared industry.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6374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20</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Contact Information</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74588"/>
            <a:ext cx="8264525" cy="3170099"/>
          </a:xfrm>
          <a:prstGeom prst="rect">
            <a:avLst/>
          </a:prstGeom>
          <a:noFill/>
        </p:spPr>
        <p:txBody>
          <a:bodyPr wrap="square" rtlCol="0">
            <a:spAutoFit/>
          </a:bodyPr>
          <a:lstStyle/>
          <a:p>
            <a:pPr algn="ctr"/>
            <a:endParaRPr lang="en-US" sz="2000" dirty="0" smtClean="0">
              <a:latin typeface="Georgia" panose="02040502050405020303" pitchFamily="18" charset="0"/>
            </a:endParaRPr>
          </a:p>
          <a:p>
            <a:pPr algn="ctr"/>
            <a:r>
              <a:rPr lang="en-US" sz="2000" dirty="0" smtClean="0">
                <a:latin typeface="Georgia" panose="02040502050405020303" pitchFamily="18" charset="0"/>
              </a:rPr>
              <a:t>Jeremy </a:t>
            </a:r>
            <a:r>
              <a:rPr lang="en-US" sz="2000" dirty="0">
                <a:latin typeface="Georgia" panose="02040502050405020303" pitchFamily="18" charset="0"/>
              </a:rPr>
              <a:t>Hargis</a:t>
            </a:r>
          </a:p>
          <a:p>
            <a:pPr algn="ctr"/>
            <a:r>
              <a:rPr lang="en-US" sz="2000" dirty="0">
                <a:latin typeface="Georgia" panose="02040502050405020303" pitchFamily="18" charset="0"/>
              </a:rPr>
              <a:t>Senior Industrial Security Representative</a:t>
            </a:r>
          </a:p>
          <a:p>
            <a:pPr algn="ctr"/>
            <a:r>
              <a:rPr lang="en-US" sz="2000" dirty="0">
                <a:latin typeface="Georgia" panose="02040502050405020303" pitchFamily="18" charset="0"/>
              </a:rPr>
              <a:t>Defense Security Service</a:t>
            </a:r>
          </a:p>
          <a:p>
            <a:pPr algn="ctr"/>
            <a:r>
              <a:rPr lang="en-US" sz="2000" dirty="0">
                <a:latin typeface="Georgia" panose="02040502050405020303" pitchFamily="18" charset="0"/>
              </a:rPr>
              <a:t>Phone:  407-603-4201</a:t>
            </a:r>
          </a:p>
          <a:p>
            <a:pPr algn="ctr"/>
            <a:r>
              <a:rPr lang="en-US" sz="2000" dirty="0">
                <a:latin typeface="Georgia" panose="02040502050405020303" pitchFamily="18" charset="0"/>
              </a:rPr>
              <a:t>Email:  </a:t>
            </a:r>
            <a:r>
              <a:rPr lang="en-US" sz="2000" dirty="0" smtClean="0">
                <a:latin typeface="Georgia" panose="02040502050405020303" pitchFamily="18" charset="0"/>
                <a:hlinkClick r:id="rId3"/>
              </a:rPr>
              <a:t>jeremy.l.hargis.civ@mail.mil</a:t>
            </a:r>
            <a:endParaRPr lang="en-US" sz="2000" dirty="0" smtClean="0">
              <a:latin typeface="Georgia" panose="02040502050405020303" pitchFamily="18" charset="0"/>
            </a:endParaRPr>
          </a:p>
          <a:p>
            <a:pPr algn="ctr"/>
            <a:endParaRPr lang="en-US" sz="2000" dirty="0">
              <a:latin typeface="Georgia" panose="02040502050405020303" pitchFamily="18" charset="0"/>
            </a:endParaRPr>
          </a:p>
          <a:p>
            <a:pPr algn="ctr"/>
            <a:endParaRPr lang="en-US" sz="2000" dirty="0" smtClean="0">
              <a:latin typeface="Georgia" panose="02040502050405020303" pitchFamily="18" charset="0"/>
            </a:endParaRPr>
          </a:p>
          <a:p>
            <a:pPr algn="ctr"/>
            <a:endParaRPr lang="en-US" sz="2000" dirty="0">
              <a:latin typeface="Georgia" panose="02040502050405020303" pitchFamily="18" charset="0"/>
            </a:endParaRPr>
          </a:p>
          <a:p>
            <a:pPr algn="ctr"/>
            <a:endParaRPr lang="en-US" sz="2000" dirty="0">
              <a:latin typeface="Georgia" panose="02040502050405020303" pitchFamily="18" charset="0"/>
            </a:endParaRPr>
          </a:p>
        </p:txBody>
      </p:sp>
    </p:spTree>
    <p:extLst>
      <p:ext uri="{BB962C8B-B14F-4D97-AF65-F5344CB8AC3E}">
        <p14:creationId xmlns:p14="http://schemas.microsoft.com/office/powerpoint/2010/main" val="15234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732" y="1975757"/>
            <a:ext cx="2030185" cy="2537732"/>
          </a:xfrm>
          <a:prstGeom prst="rect">
            <a:avLst/>
          </a:prstGeom>
        </p:spPr>
      </p:pic>
      <p:sp>
        <p:nvSpPr>
          <p:cNvPr id="6" name="TextBox 5"/>
          <p:cNvSpPr txBox="1"/>
          <p:nvPr/>
        </p:nvSpPr>
        <p:spPr>
          <a:xfrm>
            <a:off x="3178629" y="2138854"/>
            <a:ext cx="4539342" cy="2123658"/>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Questions, Comments, or Feedback</a:t>
            </a:r>
          </a:p>
        </p:txBody>
      </p:sp>
    </p:spTree>
    <p:extLst>
      <p:ext uri="{BB962C8B-B14F-4D97-AF65-F5344CB8AC3E}">
        <p14:creationId xmlns:p14="http://schemas.microsoft.com/office/powerpoint/2010/main" val="22095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Introducing Key Concepts</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8627066"/>
              </p:ext>
            </p:extLst>
          </p:nvPr>
        </p:nvGraphicFramePr>
        <p:xfrm>
          <a:off x="309336" y="1649506"/>
          <a:ext cx="8529864" cy="454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57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4</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Introduction to Asset Identification</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asset is anything of value related to a classified program or contract, the loss, compromise, or damage of which may adversely affect national security</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Asset identification is a collaborative process between facility personnel.</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Several job aids are available to assist with asset identification efforts.  </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Located on the </a:t>
            </a:r>
            <a:r>
              <a:rPr lang="en-US" sz="2400" dirty="0">
                <a:latin typeface="Times New Roman" panose="02020603050405020304" pitchFamily="18" charset="0"/>
                <a:cs typeface="Times New Roman" panose="02020603050405020304" pitchFamily="18" charset="0"/>
              </a:rPr>
              <a:t>DSS website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hlinkClick r:id="rId3"/>
              </a:rPr>
              <a:t>https</a:t>
            </a:r>
            <a:r>
              <a:rPr lang="en-US" sz="2400" dirty="0">
                <a:latin typeface="Times New Roman" panose="02020603050405020304" pitchFamily="18" charset="0"/>
                <a:cs typeface="Times New Roman" panose="02020603050405020304" pitchFamily="18" charset="0"/>
                <a:hlinkClick r:id="rId3"/>
              </a:rPr>
              <a:t>://</a:t>
            </a:r>
            <a:r>
              <a:rPr lang="en-US" sz="2400" dirty="0" smtClean="0">
                <a:latin typeface="Times New Roman" panose="02020603050405020304" pitchFamily="18" charset="0"/>
                <a:cs typeface="Times New Roman" panose="02020603050405020304" pitchFamily="18" charset="0"/>
                <a:hlinkClick r:id="rId3"/>
              </a:rPr>
              <a:t>www.cdse.edu/toolkits/fsos/asset-id.html</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1366837" y="4824663"/>
            <a:ext cx="6451600" cy="1477328"/>
          </a:xfrm>
          <a:prstGeom prst="rect">
            <a:avLst/>
          </a:prstGeom>
          <a:noFill/>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Although not required, contractors are encouraged to begin identifying assets at their facility to minimize the impact once selected for phased implementation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93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5</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PIEFAOS Approach</a:t>
            </a:r>
            <a:endParaRPr lang="en-US" sz="3200" dirty="0">
              <a:latin typeface="Times New Roman" panose="02020603050405020304" pitchFamily="18"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3655999278"/>
              </p:ext>
            </p:extLst>
          </p:nvPr>
        </p:nvGraphicFramePr>
        <p:xfrm>
          <a:off x="-54607" y="1513736"/>
          <a:ext cx="6603922" cy="4391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5861304" y="3194508"/>
            <a:ext cx="2615184" cy="830997"/>
          </a:xfrm>
          <a:prstGeom prst="rect">
            <a:avLst/>
          </a:prstGeom>
          <a:solidFill>
            <a:schemeClr val="bg1">
              <a:lumMod val="95000"/>
            </a:schemeClr>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Activities &amp; Operations are combined into one category due to similarities.</a:t>
            </a:r>
            <a:endParaRPr lang="en-US" sz="16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5751576" y="4706808"/>
            <a:ext cx="1380744" cy="9144"/>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flipH="1" flipV="1">
            <a:off x="7132320" y="4032617"/>
            <a:ext cx="0" cy="6924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9" name="Right Bracket 18"/>
          <p:cNvSpPr/>
          <p:nvPr/>
        </p:nvSpPr>
        <p:spPr>
          <a:xfrm>
            <a:off x="5404104" y="4350192"/>
            <a:ext cx="347472" cy="713232"/>
          </a:xfrm>
          <a:prstGeom prst="rightBracket">
            <a:avLst/>
          </a:prstGeom>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30072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6</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Introduction to Business Processes</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5" y="1549400"/>
            <a:ext cx="8264525"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business process is a collection of related, structured activities, or tasks that in a specific sequence produces a service or product for a particular customer(s)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Business processes related to the protection of assets should be reviewed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Internal process flow diagrams will be </a:t>
            </a:r>
            <a:r>
              <a:rPr lang="en-US" sz="2400" dirty="0" smtClean="0">
                <a:latin typeface="Times New Roman" panose="02020603050405020304" pitchFamily="18" charset="0"/>
                <a:cs typeface="Times New Roman" panose="02020603050405020304" pitchFamily="18" charset="0"/>
              </a:rPr>
              <a:t>helpful when reviewing business processes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Access </a:t>
            </a:r>
            <a:r>
              <a:rPr lang="en-US" sz="2400" dirty="0">
                <a:latin typeface="Times New Roman" panose="02020603050405020304" pitchFamily="18" charset="0"/>
                <a:cs typeface="Times New Roman" panose="02020603050405020304" pitchFamily="18" charset="0"/>
              </a:rPr>
              <a:t>and network security controls should be identified</a:t>
            </a:r>
          </a:p>
          <a:p>
            <a:endParaRPr lang="en-US" dirty="0"/>
          </a:p>
        </p:txBody>
      </p:sp>
    </p:spTree>
    <p:extLst>
      <p:ext uri="{BB962C8B-B14F-4D97-AF65-F5344CB8AC3E}">
        <p14:creationId xmlns:p14="http://schemas.microsoft.com/office/powerpoint/2010/main" val="2549419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7</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Categorization Approach</a:t>
            </a:r>
            <a:endParaRPr lang="en-US" sz="3200" dirty="0">
              <a:latin typeface="Times New Roman" panose="02020603050405020304" pitchFamily="18"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903590730"/>
              </p:ext>
            </p:extLst>
          </p:nvPr>
        </p:nvGraphicFramePr>
        <p:xfrm>
          <a:off x="91440" y="1248820"/>
          <a:ext cx="9006840" cy="5166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30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8</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Introduction to 12x13 Matrix</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0374" y="1680822"/>
            <a:ext cx="8493125" cy="437042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12x13 Matrix is a </a:t>
            </a:r>
            <a:r>
              <a:rPr lang="en-US" sz="2400" dirty="0">
                <a:latin typeface="Times New Roman" panose="02020603050405020304" pitchFamily="18" charset="0"/>
                <a:ea typeface="Calibri" panose="020F0502020204030204" pitchFamily="34" charset="0"/>
                <a:cs typeface="Times New Roman" panose="02020603050405020304" pitchFamily="18" charset="0"/>
              </a:rPr>
              <a:t>graphical depiction of the methods of contact and methods of operation as outlined in the annual </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Targeting </a:t>
            </a:r>
            <a:r>
              <a:rPr lang="en-US" sz="2400" i="1" dirty="0">
                <a:latin typeface="Times New Roman" panose="02020603050405020304" pitchFamily="18" charset="0"/>
                <a:ea typeface="Calibri" panose="020F0502020204030204" pitchFamily="34" charset="0"/>
                <a:cs typeface="Times New Roman" panose="02020603050405020304" pitchFamily="18" charset="0"/>
              </a:rPr>
              <a:t>US Technology: A Trend Analysis of Cleared Industry </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Reporting</a:t>
            </a:r>
          </a:p>
          <a:p>
            <a:endParaRPr lang="en-US" sz="2000" i="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The12x13 Matrix is used to assist with:</a:t>
            </a:r>
          </a:p>
          <a:p>
            <a:pPr marL="800100" lvl="1" indent="-342900">
              <a:buFont typeface="Wingdings" panose="05000000000000000000" pitchFamily="2" charset="2"/>
              <a:buChar char="ü"/>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Articulating the threat to cleared contractors</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D</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etermining the effectiveness of implemented security controls</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dentifying gaps in the facility’s suspicious contact reporting when compared to the national average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5770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data:image/jpeg;base64,/9j/4AAQSkZJRgABAQAAAQABAAD/2wCEAAkGBxQTEhUTExIWFhUXGR4aGBgYGB4fIBobHx0eHRoeHSAaHSggHh8lHR0XITEiJSkrLi4uHR8zODMtNygtLisBCgoKBQUFDgUFDisZExkrKysrKysrKysrKysrKysrKysrKysrKysrKysrKysrKysrKysrKysrKysrKysrKysrK//AABEIAKQBMwMBIgACEQEDEQH/xAAcAAACAgMBAQAAAAAAAAAAAAAFBgQHAAIDAQj/xABPEAACAgAEAwUEBwMIBQoHAAABAgMRAAQSIQUxQQYTIlFhBzJxgRQjQpGhscEzUtEVFiRicoKS4WOywtLwFyU0Q1NUc6Kz8TVERYOTw+L/xAAUAQEAAAAAAAAAAAAAAAAAAAAA/8QAFBEBAAAAAAAAAAAAAAAAAAAAAP/aAAwDAQACEQMRAD8AfCI4jZIF7k2Wb5s5OIc/aSFPd8TefvbfliKvZktRmkZuRNH8MGcrwWNfdUYBc4q+Zk0t9JdaOwQlQQd1JCkCxyxHy30iPW02amKjaMAsdym2qzys38sO2Yy9DbpufuwKzMQJVdakHcg8ztQ+WAUeC5jiLRu0mcfXqpRtWzeI+75YmycazsVd5mY1s0LUb/ABLw1cMyYIYWpGo8q2PPfGvF+C69JWO2AIDA0Vv1B5YBabtRmlk7psxB3nRTVk/djunH+I2RpgLDmNO9HYHbzwxPwgd7E5WyiEM2nm1VZrmb64gxcDlWdptqcMuwN6aNWfQ7jADR2qzlE91l30+9R92ud+LbGrdtZ9SKcpG5kJClLIJHMWCaOJeX4G/wBHmjKgKY0SqAJIJHQbgjnfPBrh2QVIwscfdgA2NIFtp57csAuydqJi1fyep5gkPyI534cSYO07MSDkTY8ifz0jGkHAvqZlWMprgEbH99yWtufMg8/X0xLzHZZNOXhVAEDanA2FlfEed3eA5y9qVjrXlJFvl4jvjz+dsf8A3af1pr/M4kcT4RbS0G7tu4U6SQQi3rCkbgnbfHE8LTvsuGMgRY6UAvudQ06tN3Y/ewGn888sfehzA+QP645ydtckpCkT6jyHdj9RhjbJR6tBHiq+XT41XltgfxPhkdqSN7rVXKxgIh7VZMTfRyJRLpDae6U0CNW5G3IHGw7UZA797W32oj+g2xETgbXmHR6ndKV65EJpHSvLngJl4M3IuYd0RFCAopVdizBKJIqhoc/38A0rx3Ik7ZpL8qYfkcdI8/k22Gai/wAbf72BUvCyizA93IyZcSIxVRb2+o0OYqhQ8secS4Ai5mL6pO4erYLqOtmIrZthdAGiN8AfRMuRtNEb661/UHGfyRA22tGXyuM8+f2MLzdmkWeSPu4xFHGrsSrazZawGB0jkOeImYyMQy8UseWQtIGLoCSFKjkCo9RudhgHePhCk2dJPQ+CwOg2A2xIHCiBsPhRb9HAwkngUAldChUIGoh2LMyKHYAadPLza/THBuCpHC8skcqyJKEKJKSKamUggb+FtxW1HAPA4Q4JOp+f78mw+UuNv5Nlo/WSDyId9vvJwr5zs0UeNI5Mw5eyKkrSg02xJNH3hsMDTwDMu0yx5ydTG1e/d7svQ2N0Ox9MBYGXSZI1U+Mgbs2qyfM7HEeSLMdJeXmqn/8AWDiuuH5fPQa5JsxmJNJZY1DH3itIW9LODSZHPpCijNS95RZ2Y3ZP7u3IYBhOazIY/sz8U+/kwrHg4nNdVFz32I/28JcfGM+srQnPPrUGyYrUELrI1Ud9O/LHWPtLnCocZpSGcIA+XbXq06q0BdR8Hjuvd3wDnPM7+GSGNl26nejfIX+eOUua1NITlgdQ0Elj4k32rQQKs4WD2szazHL97lnnG3dmJgSas6TsDsRy5cjjebtlmoy4kTJ3GAZBZBQGqLeLYbj78AwLnVVgwyu4TQCrD3but1HljpHxZTRMLiuhK/xwqj2hyEgHLZdtQ1ALLzU7hhvyqj88Tf56ML15FQRsfrR4T0uxtd9cAZizsTBR3b+E34qPO/61Yn5TOIQQAV00PEK+7fCxL21ReeQev6r38MDD7T8nq0HKThvK1/U4B/yzUaGmum9/lghpNc/wGEk9tMrG0mvLzp3UavISFOjUAQp397ddsdeA9ocrn5V7pZQIjqOsAAmiANm3+GAcO8P7w+7GY3GXTy/DGYBZzfGsvF78wvyH8dhhd4h7S8rHegayPKz+C1+eKyy/Y3MZrXJEwanZdLNdaKF6mfe7vbGw7B53cd3q86Kfo+AZc97VZiQY4wADybYEDp4bO/xxYRzJmSORSVDoGolRV+j78+XyxUEns+zKqLFEj90X/wCpi3uA5P8AomXWUKzLEoJIPTkN9/LAVp7QO0WbXMmFJJIkhWrHgssAWPh2cDYA4Xo+1GdWrz03+Pnjr26iviWbtqUSUB5DStDAEIDWkAijuTgD0fbLOg7Zuci/3j+uJ389c+poZp/W6P6YWY8q7c2r0AHP547xISqG9zfT1OAY/wCfufH/AM0fmq/7uNovaHxDl3tn+yuF7MQtWNooZKBqxWx0/wCeAZh7Q+IBb1oTz3jXp/7YkZb2l55hq1RfOP8Azwqqkh2Gn/Df64iwowX13uvjgHdPabnvKA/3P88br7T88D+zy5H9kj9cV5JmkG2sc65/wx5FKGrS1/MXgLLb2rZpRbQwevvfxwc7Mdr584/jiiVQLHdtTah0bvDVV5b4p7MRsQQOYIsH5H9Ri0/ZFlmOXJvSRIymlU3YFGzuMAX7WduUyAH1ZeV6OgkaQvU2N7wtf8sSEaWyNjrT/oeeBXtiv6cBpsLEnioAnUSd6FYQwDd6T94wFsRe1rLbXkDVaRRXYdRy9TjvB7V8iCl5ORdHu7Jtfl9+KdybmjseZxI75hfXAXOPaxw8ggwygHY+FTsOQ543HtS4bv8AVSi7+wK3FHYN1xT2VOshQCTdV5k7AC8cpH+t0cqsVtzBo4C7Y/aXwrVrqQMRRJjO9it9/LG8ftB4TpKd7KATZtJLJrTz36bYpCWIeYP90YiMtHfb4DAX/B224RpjAnZQg0r4XBC+R25emJ8fb3hgLH6Ytseobn/hx83yMByY4I9l8iJ83DEzAKWt2vZUG7E3sB6nzwH0ykMcq94llWogjrvY2PI/HEd+0mSRjGc3CGU6SpcWD5GzgHxDjeRgyU0cebh8EbAHUrEMRQACmyfhigM1mI6AibU3NgV3L+h62dt8B9GPmOHSNM/0jLF5hRbUuoDRpNG8cZMnDJEy/SctI7Mp1MfdpNAK6XBDUOfqcV1xf2WImVi0ZpPph0s0csiop1USFsWCL288VXm4dLspAtSQao8jR3rf44D60y8MfeCTvkYiLuz4hZ3Ftz61gHxLsv3plAkjCvqKkHxeNo2bV0od3t8cfMTS0KAF3d9eVV8OuMizTXQdlB57mvwwH1DnuyCu2bdaJmSNF5bBefT0AwKznYqQxun0eJh3yyagfHKO9LHVqGkUrEAG+mPnQ8SlB/auPg7D9cd4uPZheWYmHwkb/ewH1K/BA23chQAtVW1j3RW3h5YXOJ9kIxOsmnmhB6E+deWKJi7U5wcs3P8A/kb+OLa9mL5pgTmMyG1gOqu+phfmDuBWAS+08LLmBlEfMMQoE9sW1tq1JzNkqKsnFw9g4DBCqrCyg87AF/rhF4VHLmeIyZgRRabKah4dkOmyBfiPx8sWpw6JxQNfAAnAGQW8vxxmOap/xtjMBU/s6mAWexZ7+QEjqbUn7yMN/cWzfV7/AB54rbs3l5WWbu53j05iXUFVTvrYdQTy0j5YPJ3497iDj+4n+7gGTNRqEuRCAPe3xM4UPqIq5aRVneumFCTJzup/pbOp2NonP4Vho7PIwy0Yc7iwaFcia2HLAU121yurieb8JP1oPK/sJgasKgAykpfK/T4flWHjtTwl2z2YYAUzBhZb91RyHwwD7R8GKRQEqLOrdRXltv8APAROHZzLmRIYyWd2C7r/AJY6y8OdMuGRbbxc+lHmBz+68AuykP8Azllx5TqMWvmeF1AqnfxuD8CzfpgEzKZfvIwdHj2DiwdJ+Rv78eZPg8eldMpvbbvD+V1tvgxwTLCOdoNKIKpVBBLBapmYdSo5H1wShycDKD3bXVH6o8/uwC0OFJ9uU7E/b9cSOAcFV3VXAkjLkENuGF9fPDAcnB/2d/8A2v8A+cb8PVY1LqjaUcnQqeI7jku2AI8ZhUZSdUVVURuAFAUAAeQx14twPLyoyvBGdjR0AEGtiCBd/PHLjcxGWzA7qQfVPvQr3WN+9jReIT66OWlKH7fg2vzBa/uwFacE4f3kFljq238uXn8ueLV9leVZIZA5s951A8h5bYS+z/DR9GLMSAyix63y/LFhdgYESOXRuNf6euATfajw6R84Wj0/skoMOZF4V34I4Ye7vv7v+fLFldtcqjZgMx02i14iBsd/TbAb+S4b/ajn/wBqf0wFeZXhh7uVzR0Mxah+7RNb+RxCjzeXuw5+aHD9k8gogzaqdSAy0ed+DzPTFRQrsMAezGYgoGNqbqQD+uNZMzCdLdRyofngTjUnANPAuFPnJDFl1DsAWY2FVVurJJrE3ivY7MZdgZIrU8mV1KkjmLF78sDvZ1xLuc4iGjFMwSUE81U6wfh5jyvDp2kzzz5xfodCK1jkCkLFrFsSAxouIyl0vlgEqbhLCyUoDe7H/HPHfszlWfMxiNWcCRA6qfeUEMbA3KgAmt+WHrO9n2kXuxKyhiATpUgKTv5EbYkcF4Hk8vncq8M699EJjIoNNMCrItgtVrd3sKOAKdtez0eehzMr5FxLCpMMthTLR1adIJOnmPEOWFfiOfTNQRJwjJFZssA7zaFUwmjaAsPExonbDh2y7QN9CkfLNJ3s9QRAqfCSfEeRGw5tdbY79juBJHl0y9EqqAkC/rG5u7eZZthZ5DALvA+DSZvhBi+h6Z3Qq00oBLP/ANoCx1Mx5X54pfimSeKRo3RkZTTKwog+WPq5M74a7pozsF16bb4AMSOXI4pP2v5MtxGUrXJNW3XQPxqsBVcmNAfjglmck3piFPGQNxgNTp0+pP4V6+uOIGPWQjGl4DumPp72Ux6shl2IFmIb0LO5x8trj6q9kY/5ryn/AIf+0cAt9hcn4FLytGS8poMviBa7O2LDgjQH3rPmW6YXezEUYjFxamDvppLrxb79MNECMCbs7mtgKHl/ngJS154zGjZhV2OxxmApfszmVT6QjON8zNSi7/aPzoel74LQ51a2D7+j+Q8hgf2UyDd/mXQbnNvuRts7jp1w4LETzkrfp/ngAZmU8hIL+1pbr8sNXZxj9GSxW7bEV19ccDF1LMfQHBPIqNAr8cAD4jkA00hLkA11A6DAXtLw9TFEq7gMdybw6yRCz4bPwH64E9pILjS12Dcv/bAUtwOELxeIdRmVry5j+OLtlQd1yqpH/wBYjFSZLKqOLE8imZhrfnqIvF2Z5QIyW2AYk0D1N4BPzylMzHbS0xXSFICbeFtSndrv5YIxB6A7tduVP0x3lyTSNFLG5UKfEG1KTRB6bEfHEpIWG2oWd9wB1PngIAia9ogT/bxGzLNDBmJ9A1IGfTZI25Akb1g2yN0dS3lQ/jiHxyNvoeZpjq0PvVXtgKhzHbTNOsitN4ZQw06RQBFUvkKJ2wbynb+WSRI1VUU0pYLZJrpfIYUpMpSk6Ps/vdfuxplwdVgKpQF7LUDp3oeu2AtfstARllYLqJW65Wd/u5HDd2Wh0oykEURd/A/rgJ2Wy7fQ4gQNXd70bHU3eGnhcZGr5YAV2jMYYh20gpv41WgbBoE/jgC3abJrzkJ07Gt6IoefwwM9s+Uha5DGDMiRFWP7rSMCK5dBioZavZaHl+mAvWPLXFmjpO4k63/1dje/LHz1APCvwxePspS+FTG/tS89/sHzxR0HJR6YDoRjwnHTuHHNSPiK/OsSuHcLMjAswSMH6yT3ggvqEJNnouxOAK9g8vA2aV80+mKM2xPImia28wD86ww8W7QGXM60i0FQ4ij0ikAslgK8JckXdmhjTsv2fyjFn+mukcUisDJEPrgK3RedXt1wHzucy6zF4WlklJIBJFEs/wC6Nxd9cBYfZbj0E2XEbqv0nxi9C7KvJ2PVqoeuB2ZnCd82XURgyMskoA1ORQO5B0r6DHHgvZtuHQvmM7pikmoLXi0igxTbYNdjCvxftKkgMEDEJI3vvQAJ95qHJRVnngHLKyQdzl89mpZyUtYI4nILFDbGlAAHKydsG58sT/SIsnmFeT3n76UKBzt6kRvShY3wj5vtBlWWHKRloViXu1zGsab1nU7AAkpsCOpJF4nN2bzObjEq8ULRKSO8M7BQBu1ARrqG3wwHTtB9MgzKSJmJ1dgQg1KBys7PzWr57+uJvFOzM+b0yt9YxG7CSO2JH9odKrywDzWV4Zke7cO3EpzRZndjDGemrQp3O/hsnber3GrnozWniZgA5Qx5eZgvwNC8B24h2PkRSZI5EHM6afYDc0JDeBOZ7Ks0YMXev6GFgeh5Xtz5nBz+WDQX+WJn5qV+iS2Be4363tiae2jD/wCrzeX/AEI7ctrJ9BgK/wCN9nJoVUvG4vlcbD8xgF3e9E18bxa57cyKSf5Skc1sGyZG+1E0dx0rreBuZ7ZsTTPBKrGyXyjXTG9hdXTbYCvGj9R+P8MfUfsf34Xlf7B/1sfPfaufLSSF8uFFtsqoyaQLAG+xsUfPnj6C9jLXwnLegf8A1sBM7PRuEIQKPrJLu/3tqrB6GNyd2X5L/E4E8JUVJZKgSsedXuRWIfFOIGEyksqZdVGhyGJMrc999t1rbngDEWTeQazptrPLpe3XyrGYAP24yyeETJQ29x8ZgFfsvKXzWeRlGhMyCFAPXVuaO5vDxFAOQT8P44T+x0J+m8Srb+kLR8+ZP54eJGCKWkcKijUzHYAep+7AclTf3eWJ0UXhFgDHNMxHTOJQUVtLEctQqx+Iwp8E7dLNmo8uzLEBrLsxHjOqo0XoLW2N+Q88A5GI4D8egtFs/aweZawN4vDaD4jAUw66eMEVzmgPPqNPPF3ZuO0YXzLdL6m9jsfnim+J7cZq9u8hNf4R+mLqzZVFZmIABJJPQXgAfZ8bSJtYawKXly30nneIXHOHxfVsyxnSSPrGN2eim/w67YkCVVkinUkpK21+HTtRFdR1oD54i9tAoijuPVcw0gjr5j4C8BmWyixlVjWFS4sdN+YvqcE+O5fTlczW47t+Zsct8JmTgueGSJWaORyrGUuNNVZB5CvFt5AYIcOyrpl81rzLztJBK7hiSlGymkcuVjY4CvOJxmOJtSLvWkgHa1sb31wG4vxHWjoukC+XPl6k4lt3j5Zsw/dqh0oqMTqfbTqQE9CVF/HywPl4XIVV+4AR7CtrG5GzVvuQenPAX9wKL+jRDoY1v/CMGuGxBbo+XW+mBHZZgcnCaP7MD4ldj+IODeUJsjSRywC32q4fDLmYVzBQxuFVlZqJ0szXzG11iqvaJkMvls4YoIkMRhRqDubYlgdLA2KCjba79MN/tqyYDwTO2lNDpYH2wC4B60fPltgPxDsvlMpm0jmHeRvAsiaixLMzEEaUFUpIO/ngDvslW+H5gBdI1yaVvVVpVWdzin8rwuYKGcrAlblmCk/3V8Z+7F4ezBCMnOpqhLIFKpoFVV10OKDyTAsoWPvHagC+59AFuifjeAJwZWMeJVM1Hd5j3cK+tXqb4E74MQozukESHNZhx4VKaYoVJu0jG1kc2fkKvyId5HKq0wuRGPdpt4q2YkD7II2qrrBbshxiVI80kX7aYJTDYmyV0ggWBZBr0wDh/NXxM0rlURRG82xuT/Qja/Ca/dG+3TEPhXYmFZjK6PoUFoQ7Aal0+GRwd1IJ1b6brkKGJ/H804zWVysdlcsil9+RVdRvzJeh64Xu13FWgi7syEyvbS7/AGmqwfQClA9MB2z8mVGoaGzTgF3eRmcA+l8l9drOAmfSSWljSMFl0k6wojUjcDWR08sRjn548qcs7qiSESMmkBmB3UufLYkD4XgRCqXfe6f7oPy5HAdcpwhzKFpWQPRZDq2HkeWDWZ4CsblZZ2ghZZDWuhYAKrVV4jq6HljMjxGcKkSZ6QKWA7vSVDD5LWPO3THuoy5t9W4vY6QyqQB8eeAJcMyeSEaMM6psqxjOmzpqxsAfPmDglO8JLLHOuw1ELVICRpJ1JzHP5YqdVvmp8Wy11I+OxrDXxGSXJZfLrHIunOZfXIO7UEAkrpDc+XXAc5u07IWtAx1EFxId6PPwjEJ+0xe9MZQm6qRtidhzG9fjgNmJhpC+t4jQe8PjgHTjWcaPS3jalU07uRR5/a5Hnt1wNXjUKtqjhJaz+1dzsRQHhI3G/XAvM8XmZdDSEoBpA25DkOWPYeFS6Fm7qTutQBko6dz54DtxWYPMXKEDQDpLE0QK5n1s88fRnsT/APhGX/tSf67Y+feKQJ3pV2KtpAVtq+DA7/McsX/7F1vh6MaB1MhVT4RoNWB0Lcz8sAycObQZLXUO8NAb1ZPnyxvxLh3fpToa28BojYg3R2v43jbIKQ0gUi+8N3fLr88T8tLrAZWBBF2OvwwC43ZFbO6jc7d1Ht6e7jzDXvjMBWvZQL9K4jYP/SFP/lX+OJXtKz7RZJliV9chA+rAsKN2O4Nj09cd+HZRIJZ5AxZp5Vta908vLlQGA/tfzrokEUZ0tMSmocwpKhq9aP4YBH4NI2WyRlBeRpPrO61+6C1LIfLYE6a354V85mAC2gkoWL03W9ht12o4K8fzg0CON9IFr4AfF4Qhs9FC7D1s4ViST6CtzfIfLAWl7P8A2hPCoimBkiA2s+JT6E8x6YsleN5edR3Ll21brVEepvp8MfNUMukk3t6YduzzyCN8wPD3aa11EnxEUg0ggc6O/kMBO7QxMvGLqgHhF8he23ri6uIQ61YUp32DDa+YsfHFBJxCaaQZhsyO+drVdO2oVRqzQAAGLI4bx3OSIyzsg0reqNSNe9eK+XntgJebzGb7uQwt9aotnZFKI4NlF6mxQPpjn2ggmzGWgPdhZW+sYWKRtJr36NE8jvV45cXyjzjSJe6LA+IE2Qee3LE7LSPlo0SXMSTcqZgoNVy2G+AqDtyJMtKYGnkkBolWawBZCCrO1E4EcO4tNGypHKw1WlA+HS+zAqdiK6Ys3j+dyTSSsIYnlIDSMyWTQAAJPUemFrhHD8jNOGAaCRWulNIf7pGAX+MCNPAdZkjf7Q+wqGqPPnW188MwyeaHCopZJGRPEyIpUaAzGnIN6yw3o/LC7xngLx57u55dKMwPfaS3PxKAo8yAtnbfE3thmQkUOUWR2jRNgbDbNalh6DAbdnu202UdQjs8SmniYkqy8tS3ujV8r+OLp4Jx6OdTIlBavxMNVD+qMfNHDH1TKli28PzPpz8sOfA51yyspJkmKEJEL8JJABJ+zvQrzIwDX7cOJDRlY9G51Sb+VaQPPreK0k7TZuWZJHlMjRikDhdNfukGgRsOfliw0yBz7u89y93cSszeFWUASUP7e3yOIeZ9mMBbV37hOZHMbKSd6sDY8vTACfZ/2nly+YEYfvVnZg8S8i7jZh0BGk7DYg+eFQZQQIjzKFsXHADbv/WlI9xb+zsTuKAxYnAOxksZjmhEA0kOr+JmKgg6QXrQCNW9YWIvZnmGcjvUPm2hzZrzNHALOYy+YciYox1DUrJXIbeEKbAHQfxw69i+FvlsyubzGWmCooEYQWXkYeFq32ok/HBFfYyyD/p6iToBGQo/81+WAPGeEZ7hzgyl1Q+5LHK2hvQ7+E+hwDLHeUjlzmYBXMTHUkbjdUvwg+t2Tha4RkO8E/Es0uqHLtYVv+tlJHdx776bNnz29cDsvxDvGVp2LhCCus6tydwdWx/jWJPa3jRn0QoBHBFYRAbs/akf96Q/cOmACcUzrSO7uQXZi0jVuWPQeQHIDoMQVbzJ9MZIT5Y5acAY4M9yx+F3e9r93mOXyxP9oE+2kLRWViT5arJX0GwwE4U5Djf3QxX0O1GsOfGMhLmFWB2jEwAkTVatICo8SPycbXpbcb4CszmHKqpYlVJKjoCedfGhg20U+ZEaPKG7uIiNSp8KC20ilr8TiMeHLpe5tMgYAJoJveiSyWBR6EYOcF4aE+uE8DVAx0lyWVtDCitWL2+8YAHPwpQgZpgCw5d2/wCBqj8RjjkuF62IDE0LNIxofDBXIzoXj71A6iMAI2w/q3XT3icZxudYp1eNES1srHsCK3vfa/LABlyaFb7zxVenTzHxvFtcF4qH4Hm+/dASAkUNgHw6QtLzvVZv1xVghj0lzPT0CqBHu7seLlt8cFO9kzkwCtLNRGktpDmqAquvPcmgNzywE7tLlnEzxsq7BJBXNCR7hP5/LDX7FO0fcZn6M7gRznYG9pAu1dN+WPcp2VjhbvM5mwrS/YBItq3A5u/XxbA8xgLl8rwuRkXLz5pJBbBghNBRqvc9ALwH0NFp1S2aGroa/HG+RykelWVStChuRQwr9n+10MgMmpZI2IuSM2FPK3V6ZRY58t8de2/HcxAUESfVMllwkjENewHdA8xXTAOFjGYUspm3mRZNTeLflMvpyK2Me4AvDANIsXve3neKz9thcPldI6MLG3isdemw/PFjLxSOMEMSKJulsc8J/bzPZHOwtA0kpmW2jKRvaNX2iF2U9bwFW9h8tC+ZDZlBJEoJVDqIeQHkAFPeECzpJ64M+0zs/l9C5/JgojP3bxaCviH21Xp0GI3DmGXyeiZCqo/eJLEGYaitXZA3BsGuhw/dlcvHxDgzRoZLDONQJVu8A1Ag9QSVFHY4ClOHZO3+tFIvicnyHIDzLHavjht4txAw5fumVkaU94xNUSQQh2a1A2pTRwqrnJFC2TcXIEX4rO523YG9zywa4blmaRTMdTnxNqN0CN3dj7zUaAHLAN/AVy+iIwsrFBVNQc70xAO3TBTifFQFYLpGkWxa9hY6bb4rjjkeljPDaKWOkLyCDYMa28Rs/CsRDxOQ13lPZvfr8cBbkeatSS1k8q2oYIZXPpIvdSEaiPC3UHpvhHyPF7h1ooIXnp+yfhzAxBk7RWOnmD5H0wDj2vnSLLldC33bGwBZ5ennippMwYmVlsMN+frg5ne0K5j6Osz7pIVbn4kIUjf4gi/XAntNnAZWFAgcqwDHkOORZn6GuYUOROiOD9pHJjYH08at8VwI7b8JeHPTxFCAN4tTe9F0ok7gb2OeAHB5azOWLGh30R59Na4svtV2fzef4jLJJEY8uriFWaiwQCyY1vcsb35b4Cr5ErSFezd7H3a+XxPPpg7kZo4QZdUiupAshXQb+AEKdV3TfEYE8Vyqw5uWFZFC973RYkUqkgEk8uXOvI4Kdno4e8fcOplZVJO1WVUqB9ojfUeXzwFq9jM/kzlY0gl7wqNxycnmxZTR3O94l9o+IqEhVUBWWRUJ32B5/lRxWPabs/3bwnLHSWJW1bm3O7Gw5YC5ybNRPGJZDaHw62OkHz2P44D6FymbUUFHpQ5D/LGuZWOBjI3uUWI89rNfLFScM7daCO8BjbrR1K1fusP1wO4326llWZdVB4yiqSfDfkeWAIcN7Qyp9ashPfs0xDN7lsQgA9ECjDpw7tdBnU+hzaS0i0QeW2/M/DCLwOGNYDKWRo1ATw77dQ39bCrmc+O/Dx2umwCpPS98AYz/AAuCGUxk61WQraFtfd9WIJItf3asgXjvmeB5Vk72DO6o1WS5GRo2HdhGK6WX6wlZFoCjvzOBfZeVDmU73cNaKxo07kBTR6788G8/2ZZsuVA0K2YeSPVQv6oWFJPLaI38R0wCfxXLCKTTrYjmCUI1L0I3N3jbgPDmzWZiy8b0ZGrUVPhUAszetKCflhk7Pwkv/J+cy5Y6tMY0+L+4eg64fuyfs4hyExnlnZnIkEcS/uFG1A14nOnVyoWBgKwzGVSGVmys7Mg8I7xQGYHqNtJBHiHI1tV448V41M6RRayVjGmPob5LRFEEYupuA5JGCnhUzKCkSuAjAq3unwvYUX15YVOP9hsvmIpZuGzd73bEPHzdCNm03uSN6B8tjgEKbiSd2FmhjmI1AOQQ9LSg94htvFq5g8vXEPKZiLUyxwNrZGRR35rUw0qd4xdNVKT88c5uAzsPAAw/L0o9bu/W8Q5uC5hL1RsK5+nl1wE453LBQkkDs6AKSsoXl8Es4jy5+DcpAwY7AmbVQ+Hd/rgb9Ek/dOPDlHH2T92A6/SxQURJYoXRJP3mr+WLXySRcJysc+Yj7yeUgadrqg2kf6NF5ge81YRvZ5wkS51NYtYx3hFcyCNAN+bEYYO3DJn8y3cTW0Y7pYnIUPp94xsTpJZrJBonbngB06uufSbMZgO7SKUbdu8RtlYVsq0arpprpjlwnLrAM64LXBE8RN34pHEalaAOy6vwxvwnhrSmPL5ktC8Z1xuymwu7GKz1JBdRv1rniyM3lop1hSKKFGmeB5nCjlGe8cuRz+yv9/1wCD2SZcrlznJW0an7uAAbyMBTlhdNEvIgjcn0xa/ZTtAJQkUngDj6sG9mNXGbN0dnX7sAPatwaJ3yzs8WWysUb6jpFku4JSONd2Y771V3eAPDuOJmG0R5crDCisupjrk7oggswACnTqHh5bC8BeZzDDYHljzFCZj2uZ0sxUxopJIXTdDoLvfbGYCzuKxuyuRZBYElWYMaqwAB6YFrxkL3urvxdG+7cnyI93y88HcrxuCSmjly5B6BgT91AjBGORmHgQnnW235YCtMvxeORJld5YwCKLo7BlAo81rY74dfZdIpyjaJC6iZvERV0q9KAHLBdketlHLkcSnhdY1WPZibOkADceuAob2rcOXL8QlWNRokVZAo5BmstXoWBOImVzAzkuXiXUvh0tyq0RjfwNDDR7a+FvryspYM8itEdhtRBW6/tNgF274cMlnIjGNKvBG1AVvpKtgAHEs/IGZS17kbHwn4DpiK0r6R4Tp5qdNAedHBjsXwuPN5+GCazG+oGjV6UZh+IxbWZ9m8LqIzLL3aikrSSF8jfOvPngKNyudkjbXHIVYeXX0I5N8Dg6+UTORGVEEE6kq1UIpWrpZ8D89qrfETtn2fORzj5ayV2ZGOxZG3FnlfNcTezvZ5THDmcyaykrMjOoB7pgaTvBdgHnqHLrgIOc4fGsP1kLwyKB42cMNV2DS+Kz68sL6KSCwHx+OLf7S9hVjj1xThyUoln21DeOwh8QY+HU11zxX3a/s82SaNTPHL3iBm7tgdLDZlNH1G+ABQt9YoPIMoJq6FizXXFzZnjUj92UKjJByusx92ZNiPCAzOQDvZIuhim4ozZYihsfeonpt54eeA/RHyxP0zuM0DykmKq6+8TQBA6jYdMAG7ZZfK6Ie4J1RnSw0m2Xc2drJB6nffEbsHw3v8yVPuIDIVKkhqPumvdsWb9McM8tsf6ZGRz/aMfx0i8SuyfEYDKzZ9pGQRgIiFl1EkXegdATzwHbiueuQZfKuywl1vUdVN0O62PhjrL2Xlmz0kEmZQMEDh+Wta+ytjfALPd2Z3MTssBe1NEsqXt1BsYKSJlG01NmyaAtI61c/Fbua2wEPtRwOfKMqOxkRhaMBt6gi9iP1wKlhI07k6gDsrWps+E2Oe33HB/L551JEBzPLwlmHPqaJIs4GTdps4a1Tv4G9BR5dB6HAdMrCwyrtUukvpcgkIr7FCwAoiiRR61gXKxBOxG3/BwcfieYli7kmRjIbanPjrdQU2W7HPntgJmJWdtzdgA3tgLQ9kOQmMbSRwowMhp3G3hADCzyo0R8ThnyUKzrDFmckjrFGE7wFZEJW9ZLKaBsChV7jfFSdnpykbaZpDr2eOIElQTVklgoJ5YdOH9q1ycUSQiWRNTB45Qiqi7gL4B76uAbJ3BrAWF2U4Nloyc2g3ru08ZZVF7hQ3I2dPPkMbycLjkmYyS/X92wSULRVftgAHwlVOmhzAB88cON8fEOUyjHRF3zLqBF6RWpuVgnc4gZXLQTSiUZUAoSRLECjMN1a1FrV7G2BIvbAHJ+ONBNMzyR9zHAj00nvM/gUg8kUkNzBvCjwXJvw55J9UBlkYvHArlbR2LEyNe4q9CVud9sH+2efyfDspEjRCViFEaUCD3W6M1/ZQkkD4DCPm5sk1vPxOfMOaYo8jQKt8hsjPQFgDAa+1Pssyzpmso6RRZldTDvNALnckC/tCjhNzOW4gg3mVh5iRGJrludziwPaL3c3A8tJqjVUc9zRZtSgEBQX8RJA5nyxW2UyuSOX7x5isoH7LQTZB2pgaojn5YCC8mZLgd4wYg/b++6xtPwzMe80i79e9H8cGIocpBpePNGQyKY3HcsAocHUy3zochzxKzGdyz5doRlUMiOBHKmVKswrk4DbX9/XAMfs/7H5nKH6TOIwsiCre2FklSw6AkDfCXL2UIvVncgDZ2OYBPnvpU4sxO0jvklklRlN5dCxoKwLkLQQk9DsfLCdw7sf3kkpzKyRQKzBWBFmvdSNCCzMfOgBRs9CHThmeYR/R5M/HmV6RjvXMYrdkkWPUpHndVtWGvtp2nyeVggXLwxyymiKJACjcWF52QNqrC0ct9U/cZNosrEKK67fMSm9IkYAGhuSo8Ow54Ws/waSOR9ETkLpViBezrepQOlhqrYVgHDtrxLKZiSN84uZSQRCliVNOk7g2W+Prtgb2czmV7xhlhmnIhexMYwqqB721+eIk/fZgaZYHkSgEkQMWCjlpc+8AfsNyN448PyBgTMUWaV1WONdJViCbbwn08jgFQj1xmCn82c3/AN3k+4fxxmA+kMrLkpydJyU2rmVKNe9nmDe++Obdl4S/1JnhI3qCd1X/AAq1V6VjZuykJ+yrUQV1opPkdyLxp/NNR7kjR7ckJG/nerz6YCTHwidb05yVm/0ihwB6qQPvvEDtZPnYUjCZmEEkj9mVPny11iRPwGVoTDJNKw0nx96V1N0vTuB88L0vYSdiLzUgYD3tZYA/M/DAIXbfPZuRY+/lR9MhCaEAIYjmfMcsCe1GczEksT5tmYgaR4QKUH3RX374Ze3PY98tHE0k7M0kukksT03NHYc8d+3vYb6NlDmfpDSU8dKa+1Sk2D5YBI4SziWKSGRo31lUKmmHvAkHkPLBjN5nPXRzWYJPnMR/tDAzs9lEL5XvCVH0nRJ56XRNB9Bs+LS/5MsoSe8ZiFNKAwIZet+AVgKpzcErSxmV2ckt7z6yFVSxFkmuWOScM8CgSxrYBZGmWiSB0DfDDF7SeHw5ebucmhAWFjKWB5uQo3I/c2vD5wvsVlO6ikAXU0aMaHI0GNfPAVWnBTz+kQAVt9dew/dP6YhcUyqJqbvYS/VV1G/WyoG/X1xdf8zsmaHiFeUhFD5cvuwF7YdjcuMrO6d7JKsZMYMhc38OZwFRZYLIrM0h7y6RNDNe3mNhXlghk+HQlV1PKSQAdMK8z0BeQDn12w/ezzsll3ySSzBxKWfqVIpiBtzGww0w9lcqNhGhQ8wQvp52Sd8BU0HBo2JCQ5hyP/BA/wDUP5487O8MkTPSwHJidwpuJ5dGkDS12pIPMbDF0ZXhMMarqWNAoO4oKAfeO1dMV5wKQyceecUkcgkKFr0uoVVoMau6vAL3bjh8kEsWrKxwRyDV3ayFwxQ+K2IuyPTDxLwGcnVFwzIlWAI1Sswo7g2VGxBGxxp7ZpFGWy77FllYAqbFGM3Y8rrBb2f5934dl++99Aygte6K1Rnfnt1wADOcPzWUglzM0eQjSMWAkV7nZVHrdH5YWV7HzJwaTNNMoSQLKY9ALHxUlvdi7J+eHn2lZhZOHzxowslG9CFayAK57YVu1PHdXCMrlFCqXEYkpvcC8hV3d0cAZyvs9zDJGx4gCCikDuhVUCAd9xRrFX9quHnL5qeAEFUah02O4HpV1i98p2ghhjjUOHESgWKohR139MUTxDNrmMy0jt+1lDN8CeXyFC8BZWS9myZdI2+lO7TlEIRVqmp20khroA7jGnEuy2Qys0q52aYRGISRkykFyGKyqB1a+7b4YUzDLC39FzTqitqVSx8O1bVQPPnjkWleUSZm82V2CPIQAPXzHLbrWAtvsoYM5kIfqlIgbwCRVYotEIfGCLoA6qwWn4NFJT5hpJf3Ed20t5kqtKBdbVhG4D20ZcyO/gVIWQIVQbKLGnbyHy2wxZp82uZWfafJaXlMqCzpRGKIQPtatK7c98AD4p2Q7yYvIzTd2qvHG5pCdR7yMAcgVoAdCMMp4ZAyJIiq1gaFlUPXmgJ+sTfYgMQDzGErhPaPOyrmbgYy6QUAjbxPrNgWP4YaOHTvkITmM+U7wsXSBd2ViOZo1bcyADRs3gGDP5CLu4oZY40VEBEYAYKxN7CgPnV4rntP2SGXzAzuQjSYKQZMs4B+LIPX03BsjAXiXbTOzSM4FajYFeu33YHScQzznm9+l4Bw4L2v4fLmWmnRctojVUjdL8THVIbCjlQAvpiRF2v4fDNnGEqsHkjePQtlqiAIG1DxWN8VhmMpNK51anat+ZPzx0Ts/meYib5A4Bpy3CpM4ZpLOTyryd5FGK8Um+j4ANZsjrQw4cE4xFJCDMpEqERuKJbXq014ehIHpW+Krl4Zm9O6SlT8SMbcOzWZy7mQa967wMSNXx9fXAXHxGaIqYlAPkQebHY9efT5YHyOozCsp0hkdNm38PjU/cGHzwh5PPZYyrIJnhK79251IWqhXVefrjzh0UaNrkzysQpNKrEkkEEC6AO/4YBxin0TGNXPdSktpUmo5TuxAHKN+Z6WD54iCdZ5++ElJDaRk83c+83wG4+WFqbi7Mhgy6Oqn3396R/i1bD0GNOGLOCAqNQB2o4B5fNqDRnAPpp/hjML8WWkoVGSPMgYzAX6EXyx5QrEkpjjPE2nwMAfMgkfcCMBydRXPHMnz/LG0MUgvvGRh0KqVP4k46938zgK+9oHD5szmMoiQyPGjhpDp8FX1oXdeWCHbzItm8v3CeFSwZ7AFqu4UFqo+tYcWXliNm8nHKNMkYYdQRgPn6HgLdwgQE5jMZjSisDQRCVXS/K71NflQxdJlIre2AF/GvF+N494n2Xjm0DvZEWMgokelQunlVDBT6IPX4nn88AicQ7Md4MxpnkMk4CFpFVgihixCgaaFkDfyGJWVyEkaLGHL6FCg0BsBQ2vDgmVA35nGzZUAXXPAIrRSKGu6A32N7Czy9cTOHQmNmd5tJC0pa6sja/TDOckL2AxFzHCIpL7yNW6b72PvwCjlxKQDIymRt2KDayb23/HEyLIHxN4iTvueXSgf0wyRZKNAAqKoHIBa2+GOqw9QOfngAMeTbY6iD5YjTdkoZJRMyM0gFWWPh86F0PlhqKMOgx2jTbAVj2t9n8maZAsqxoLoFWb4k1tgpwzsaY4EhMztoFWeo6czsBh8kQ6cQ49qrl1BwC3D2VAA3YjGTdjkatgPlvhr7gWDR8tzjroP+eAR+IdjgYXjREYsNP1jMKs8xoFnrthbPswCyxFIhoRafXIG1Ndh1AXY+l1i2jFfqemPFSjy/zwCXH2LXawK8q/hj1exEdixfPfSOX34dCOli8eGLbngEuXsJEx1d4R8uflzxJ4V2Sly5IgzropPumNSvy8Q0/LDQxG3WsbSc/LADJOHzsNLZpgfNUXp1qzgHL2FiZ+8llmmduZdwB9yivlhsiBvG7g+f4YBXj7JQRkBEFeox3fhKDZYQ24s7Db54Ngjy3641kHkPuwAGLg6LZEYFmyB54ljLoOQsH0/DbEiSSiLQkfljpl4QB4fPl8cAKijBNCNtjRDIR9xOxxr/J0bKbjU2eRF4NyxeZ8+uOGgKAByA6YBbn7Mwmx3MZ3sAouNP5ChB0iNF26KuGNkobbHz6nzxHkS7PkeYwANuEr7osHobrHWThxGmzsbsjpt+OCCQhdQF7nHUNfho11PO9vP44AIOFuNgRXSxv+BxmDKCxdHf0x5gHwjGgGMxmA1jaxv51jbGYzAe45yDa8ZjMBoFxjijjzGYDVRjdzjMZgOKLyONJMsrUSN1YkV51jMZgNCOW3TG/djGYzAbacYy7YzGYDZV2+eNJEA5AYzGYDYLtjlO9Mg87/ACOMxmA2kXb47Y5Rnf8AD7sZjMB0YDY0LrnW+NF3v44zGYDpIdwOmMZdsZjMByeLbmdvX8/PHLnjMZgNFF89/jjgs5DEbUOW3LYY9xmA3rfHkr6WFVuT+Ax5jMBvObIsD/gY16chyx5jMBxlQVfocCzMVKKOTGiPgt7YzGYCZGLq+m2Ojp8vhjMZgNMvF4RufvxmMxm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AutoShape 8" descr="data:image/jpeg;base64,/9j/4AAQSkZJRgABAQAAAQABAAD/2wCEAAkGBxITEhUTEhIWFRUVFRYYFhcXGRgYFxUXFxUXGBgXFxYYHiggGBolGxUVITEhJSkrLi4uFx8zODMsNygtLisBCgoKDg0OGA8QFysdFR0uLSstKy0tKystLSstKy0rKy0tKy0tLSsrKy0tLi0tKystKy0uKy4tKy0tLS0tLysrK//AABEIAJwBQAMBIgACEQEDEQH/xAAcAAABBQEBAQAAAAAAAAAAAAAGAAMEBQcCAQj/xABREAACAQIDBAUGCQcJBgcBAAABAgMAEQQSIQUGMUETIlFhcQcygZGxwRQjM0JScoKh0RUWQ5KywuFTYmNzg5Oz8PEkNERVdKIXJTVkw9LiCP/EABkBAQEBAQEBAAAAAAAAAAAAAAABAgMEBf/EAB4RAQEBAQACAwEBAAAAAAAAAAABEQIhMQNBYRIE/9oADAMBAAIRAxEAPwDcaVKlQKlSpUCpUqVAqVKlQKlXhrMN795J0xcsfTGOJQiooOUltcxvxsdPVQaTisZHGM0jqgAvdiALDxqkxW+2CRwnS5mIuMqk3HceFZ2mAbEBlPzgQSxsbEcdbmrJt3cDGVafHJnRcoEQDECw0+dr6KuJq9x/lLwsbInRysXOmigDlqSe001N5Qj8zD/rP7gvvobxsuy11SOeZ1vkZsqhSRa/I0zhtu4dFUfk9XYKAzPK3WNtTbLpc30pgvJ9/wDEnzUiX0Mfaarp99cY3CVR9VV/jUaXfMRi6bPwy95UuR38BS/PnG/M6KMfzIwPvJNVDGwtu7YExkfpplDaJkOVlN7jqrppaxOt71pWJ26kcPTTO0KaX6QFWUnTKRbjesvxO9mObji2Xwyr7qi4aWfENlleTERtYsrSN83rAo3zWFtCKiy+WxwzgsJA5YW06xykHmBw4c6tkYEXHCg+HaSKqosRsoCgK8RsF0A8+/KupcbG9s8ErAcrX8fMY0wFM2MjTzpEXxYD21Am3jwq/plPhc+yh4pgTxw06/2UvuppoNnHj0qeKyj2rQ1b4jfbDLwDt4Lb2kVAn3+UAZcOxJ4AuBp26A1BbCbMv/vJHcWA9q1FxUeFU3gmEzHjZlLA99uA76sxPIj2RvS0hbpkSJQLgl7214Emwq7i2pG3msp8GFA+xMKGkPSAP1eBAKjUaAH2+yrZtg4VuOGi/UUewUsJRT8IHZXoxAoVG7mG5RBfqsy+w12uw4x5sk6+E0nvJqYopEw7a96UdtC35Jcebi8QPtI3tSuvgeIHm4xvtRxn2WpiigOO0V1Qtlxo4Twt9aFh+y9M4jamJiKiQ4W7nKgLyRlm7BcG5qAvpUMjaWLHHDJ9mb8UFdflycccJL9l42/eFXASUqHRvCR50GIH9nm/ZJrobzxDzhKv1oZR+7UBBSvVCN68L/LRj6119tQNpbc6WSNIcVCkeplYFS9h81GLWUnwOl9aAszClegTerd+ZkjxGAkcEKLqDd3HEOrNclgDaxOo++VufvY0r/BsSsizAXVnjMYlA4jLbqsBbuPEUBlSpUqBUqVKgVKlSoFSpUqBUG+U3djD4rCs8nVeIZkYcT/NPaDRlQL5XtrdDg8oNmkJt4Lb95lqz2l9Mcx22RZkW51K5ieNjY249+tRI9ryC4RURe4E+q5qLhMBI4uqMVGg09vfVrs3d6SW+b4sDtGvoFdJzM2uN785PbnH4uRMKGLnPK3VOgIHE2t3D76oGxUn8o/6zfjV5vTC7NEERiiKwBUEi9wOXcB66HjWb7dI6aZjxZv1j+Ncv1jfieff3jvr0oeYPqrmorwJfgBc8NOf+tbPuxs4dWMcFVU079DbvsrGss3fh6XERgjg2Y94XXX0gVuG6cNiCeJVnHfclPuyn10I8fdbZ5mMXwdg1r3DNa3je9PncnCcAJV8JGFZ55UNqzx45wkzBQsQAB0Uka6dtRfynMrYcmWZzIiOxLm2rEEaWsLCorSDuVBymxI8JT7xTsW6uXVMZigewurAejKKx+TeHFA9TEzqLc5GJ9tab5KNqTYiCbppDIUnCqW1IVo1a1+et/XQEuy8A8SsJJ2mJNwWFrDsA19tQdvRAFLAC4N7AC+o42rKdrb6bQE0uXFOoEkgAAWwAYgAAjurRsPjnnweEmktnkhzMRoCdLm1WJUvYQ+MP1T7RRAoqg2H8p9k+6h7ys7Vng+CiGVow3TFspsWK9GBc9gzNp30pGiAV7WBR727QHDFyekg+0U+d+doqCRiiSBzVD7qLrdqVMbPnMkUchtd40Y24XZQTbu1p81B5ah/erdn4Y0B6Qp0TkkfSUlTp2EFB6zRDSqXy1z1ebsckV5lrqka0yby0rU5XlqgbN+2qbeVHWB2hwyTy2AVGAF7kA68rA39FXhpmSqLyBbKB2AD1Cu7V4nAeFdVlSpUqVBHx+JEcbyNwRWY/ZBNDe4O9D45JekCK8bDRL+awJW4JJ5EX52oj2lg1mikibzZEZD3BgRf76yXYGycbsvFNJkUxv0gZLi7xRFTnU8Ft0vPsN7URsdKmMHiklQOhurC45HwI5EHQin6KVKlSoEawfyx43PjTFmJChbjkuUDQDxa/ordJ5giszGyqCxPYALk18y7V6bEYiSYobuxbkNCb8zyvW+Jtc/kuRZbCPxNueY2/gKsGzhmW5W2hHM9xqJs3DmNFVh1jdjw0uNB7z6KmYYX42zf541073qfjj8fP89ftcYdWsb3seVBONW2Jb+t/fFHWzsBIiKpINhqxvcniTbxqvm3PZ5DJnOrZrZCed+N6zfUjUl/u05tgfFS3+i1AVahjNlMyMpNswI806X9ND43MW/y/wD2j8ad3anw8XmWVG3DwpaR2A81VUeLk+5fvrb0hEUyLyTDkH7JNz7aCNwN3xFKqXzdYyE2t5oFhRfvLHdwLkXjINja4zgEHuINYr0RlPlBhkfFEsgTRCxZgFubnzjxNiNBc06uy3ZYmuSqIpFvNIDE+PbpUXytYdV2g1gBYR2A4C4p+Sd1TC5ScjQoGsRYkFrgi/eOVZpAxfT1+01q3kUPxWJ/6iP/AAx+FZtDs1zy4Zr9oA1Jt4MK0byJfJYr+vi/wzVPtl+2Plpf62T/ABGrW9gn/wAtwP8AUfhWRbclHwmcX/TS/wCI3Otc2B/6ZgT/AEP4UiVb7C+U+yaE/LUh/wBkIvYdPc8hfoeJor2H8p6D7qpvK7/uyfWb2pVp9MjFcuND4V0DXjcD4UR9G7AN8Lhz/QRf4YqfVbu2f9kw39RF+wKsqjRUqVKgVKlSoPKVKlQcmmZKeNMyVRfR8B4Cuq5j4DwFdVlSpVRSbTI2iuHLGzYYyBbC1w5Um/G/Cr2gVVG0owcVhSR/Lr6GjBt/21b1V7YlVHgdjYLI1z2AxOPbagqYW+BSldehbrdtl0BYd6XAYc1ytyaigNfhQbvBtVJujyEqY5BIr9UG4BBABB0IYg9xqNBtABchksovZEcIoBN7X1Nu69gKuJo2nxkaee6r4kCq6feOBeBZvBT7TahXpEJ89B4EX9JOpqTBAh+ep9Iq4m1L23tczwvCqFA65SxOoB46eFA8m7qI8YMjku1gLC1hxvYcNRRqdlu2qSZeywB+80K754OSLE7P+McdLihGzB7ixANshHVOg4dlXc9JmliN10HWJkJLKDdtOuwU8B31Lw+4+HB81/7yQ++iXbODURA3a/Sw65m5yqOF++pww0iaxyZh9CTX1SKLj03qauBiXddFOZg2TQEh3GTlc5W1U9vKpf5iYdvO6T0TTf8A3okw+PTNkkQox4BrFXHPK3BvDj3UwZ/g5sxtCTZWP6IngrH6B5HlwPKoqpg3CwI4xs31pJW+4tVrh938IilVw8YU6Gyi5HjxqfnpZqig7dDDlJJkJJMZZLnUkB9Lnttap+3b5xb+Rk+4qafw8QXGTWHnxxufEkqf2BTW27dIv9TN92WqjNvKhhx8IxEthnQwgE66FQOB050N7Lx2cshZczLZNAozdlwOdzWgb17CebpZZFvHMqsSpIK2N1ueVhl9dT9neTPZqGOTo5WK5HAaViuYWYXXnrypSAzdvd+WWfIoIvcSva+UcCSTpc66VpW6O7EeAR1R2cyOHZmAHmiwAA4C16vxbkAPCvL1IrNNpeSfDSyySjGMoeR2K2QhWZizC9xwJPGiJsDHBhcNDE2eONMqsSDmAA1uNKk4vdDCu5YobMxZluMrMTck6Ei+vA17teBY44kRcqrcKBwAAFaiUxsM/GjwNWW3Nhw4uMRzhioNxlbKfXVXsQ/GjwNEqmlSA8+TDZ/9P/ef/muT5LcB9LED+0HvSjZaTGo0awuHWNFjQWVFCqOwKLD2U7XlK9EK1KlelegVKvKV6D2vK9ry9Byaakp1jTMpoL6PgPAV1XEXAeA9ld1FBu0dNuYT+dgsQPVJGffRlQftoW2zs89uHxi+roT76MKCv2/jugw8s17ZELXOtrc7c6w/Hb9YWY5pZ53PejAegCwFa15RMpwUiPII1k6hc2AUHibnTlWIHc/A/wDMF/Wj/GtRmnzvTgP6T9Rvxrn868D2SH7B/GmjuZgv+YL+tHr99eHc3Bf8wX9aL8au1Mi82BjsPiukMataMDNcW4g2t28KgbO2vhp5OiQuGIJAZSL248anbH2ZHg8PKIpOk6QM2fS3VW2mXTT30L7pQ32loNEVye6wA9pppjdt2sFFFEAmbM4BNzpw7PTQt5XM1tnFPOGOTL9Yr1fvAq32BtS56M/MHHuqg8qWKuMB/N2hAf2qlWC/am1IjhVmYnJnhLWtdCJVvmBItYjXsq3+FKdRYjtHA+FD2M2VDOSHiVrsCeVyDoTa19au8HgAAABoOAHAUsNdyz5lKlQwPIi4qBtXZcksDwLKyrIMrB+v1Doygt1hccyTarpYwKV6mqawSMsaI1jlULccDYWHHXlXUrZQSQT7+4U5rXatyNRQ/ECuLBZyzSQNpplGSRdEsBp8ZzvT2MF8RDfmkw/YpzF4AtNDMpFkEoZe1ZMtiPAoNO+m8Z/vEH1ZfYlVEnaGG6SN472zKRfsp6JQAB2AD1C1e0qKHQm0xZM8J4/GFQQRf6OYHh3VdQK6xgO2ZwnWYC2ZgNTbxp2SQKCSbAcaYweNSZSyZityLkFQe3KTxFBRbk7UmxEUjTMGIksLWHVKg8vGpm8Hmp4t7BUrZuy4sOpWFSoJubkm5ta+p7hUXeDzU8T7BSJUHYx+NHgaJVoZ2L8qPA+yiYVaR3elXlK9Qe0q8vSvQKlSpWoEa8ryRwouxAA4kmwHpqkl3wwCtlOLjv3EkfrAEffQXl68pnCYuOVc0bq69qkEfdT9qDlqZkp4imZBQX0XmjwHsruuIfNHgPZXdRQhvNptTZZ/6tfWkR/dovoQ3vNsdspv/cTLf62HY/u0XUGfeVvBy4iIYeMi7JezGy3DrqSAeQNY8PJ5jgb5YTY8M59R6taf5YRJNGVw4ZnXKpCGzaPc8xpWSPszaK36uJGvC7+41YlXu090sW6ELChJFtZFsNQb+OndVF+YWPH6FP7xPxphjtFeeKHpkrn8qbQX9LiR+v7xQGeFwD4bACKQBXCsWAIIHSSDS404CvdxMBkikxLCzYhrr2iME5fWST6BVtsAs+HQ4jrMYow+cecTc6g+Iqfh7FkXRVuqqOAW5sNOwe6tMvMVJJh41KgXkuTe5NlsPaT99Bm9W1sTLFC8ioFXEIy2vmzLe1xfhxrSt8sEysgCkqEyrYE8CbjTgeFZlvJDJ8GQNEVCzILnTNcmwAOtRRDhd/sWjC8UTA/Wvr2dajDDb7zPkAiSxKg2Jvcm1Z62ycQcgWF7i3FTa47wKON292nzBpFsBqeI9V+PZ6fCvDO/n66kzJ9+Pp9G/H/m546u7c8efseYeUOoYAi4BseIuL2NQdvbw4XBoHxMyxg8Ablm7lRbs3oFDnlC3zGCURwL0mLkHUUC4RfpyDs7Bzt2XrEMfh555DLipy0jcSeux7tNFHcNK9jwNTx3lrwqm0WHmkHaSifcSTXWzvLXhWYLNh5YlPFwQ4HeVXrEeArIpdkqPnMPHL7KgzYJl4aiiPq7ZO1YMTGJMPKkiH5yG48DzB7iKj7QW2Ig8JfYlfMu7e8OIwUwlw75TcZ1PmSD6Lrz8eI5V9F7O3hjxmDGKhFylyUPFHAs6EjuN789KKvKVCh3ol5Rp/3U2+88/JUHoaqmiyWMMLMAR2EXH30lAAsNBQW+9E/0kH2R7zUDHb2zqNJkGvZHQ1oTVU7f81PrH2UM7qb0TYjFLG86uCrEqoS+g49UXok3hPUT6x9lCoGx9Jl9PsoqUDsoU2QfjV9PsNFCmrSHq8rkGvayr2va5vSvVHpqDtnakeGieaVrIg9JPIDtJqbesk8oW8efFmNT1MLoByadvnd+QcO+gFd+t7JppMsrajzYQepEOxgPPfhe/CgxsUx4n1aUSKygnKACdWY6k+k8TUDF4hTxJPj+HCohnYu38ThXEmHlZGHLirdzKdCK+g9yd649oQdIoyyJZZY/oseBHap5HxHKvnLEYccV9VXO4W8ZwOMSUm0TEJMO1GPnfZPW9dUfShpqQ08f8/jVZtzAieCSEuyCRCuZfOW/MUBXB5o8B7K7pnBpljRdTZVGup0A4nmaeqKEPKejLhFxKC7YOaLEDtKo1nA8ULD01dDeLCEA/CI7HXzhfXupnfRL4DFD+gk/ZNfPG9TMsV1Yr1wNNOR5jWg0Tfje6CNpugjBk6uSQEmNrgls69xvwoIHlBxI4wwnwZx+NArYmQ8Xc+LE+01OReqDzIFXUwZp5RZfnYZfRIfeK7/8RPpYVvQ6/hQROMovUMzX9dNpg/m8oUZ/4aQdvWTWocm/Kn9A9vrLQdl7q9y91NMHkXlJI5Yj9cH96o28m+IxUKR5pLCaN2zG9gtz66Cgo7KdjjH+edNG47F8peHkbKqys3G11ufWa7k8rGF6RoxBMzIbE3TLfsvft7Kw6+QFkJUgGxBII9INSNmtZe83J7fGoL7ae0nlkeRjeSVrs3Z2AdgAsAO6oOMxSJYC5bn49pqK82UZufKjzyb+T0YpfhWK+SY/Fofn9rMOa34DnVGeyTyPqoJA7ATbxIplsST/AArcNtbo40YuI4URtgwFDqZXjdNeuQFso04BRbuqHvvuIhUsLG+iS2AYNyWawswPJvZzgxfExhtRx9v8aP8AyQbaCYk4Zm6mLUp3B8pykdhsWHqoGmgKMVYWINiDyI5UsHjDBKkqmxjdJB9lg1vuIoHsTisZmaNppboSrXdhqpKk8e6oYeZv0zH+0b8aJN9MEBtDGZQLLMX1t5slmFhz8/lQ6MP6KobMDni49LU22FHN1qR8GHaa8OHFAQeTfakeDxomkDMvRutolLtc2t1Ry0rbtq4tZYIpUzZXOZcylWsQeKnUHur5+2LtV8HMmIiJBjIJHJ1+ch7QRcV9D7wMGiRhqCQR4Fbj7jSCt2R8qv8AnkaKwKE9kfKr6fZRaBVpDTk50F9Cslx3jJb2moe8G2EwkJmdWYBlFkte7Gw4nhUyQfGJ9WT/AOOuNpbNinTo5kDpcGx7RwrKm9kbQWeISqpUEkWNiRlJB4eFTaaweDWNAka2UcAL8+PGn8hoIm0cYIYpJW4Rozn7Ivb7q+ZjiXY3c3diXY9rMbk1v3lFY/k7EqhBZksBcXNyL29FfPETdY9w9woLCDDvK6xR2BbiTwAHnMe4UQ7O2PgHBRR0hU2Zy7XzeCmy/f6aoNmTZM8liTdFUAkfSY8OXVX10RbCjiyNJGmRna76k9Zb8L8BqT6aqBveDZJw0gAJKPfKTx04qe/WqCRLEjl7q0zfLDZsLnI80ow9JKms0xHGpSPo/wAne1DiNnYd2N2CdGx7TGSvuFXslZx5EsVO2ClSNI2WOc2LlweuisQAoN9R286P3w2MPAwr4Ru3tcVQUQHqr4D2U5Qll2mjw5HWVDKomDIqBIbNmZDe5a+UDjRYKim8Vh1kRkcZlYFWB4EHQise8tW62Gw+ESaFSrGdFIzErYq50B4a1s1C/lD3VbaWGECyiIiVXzFSw6oItYEdtBgnk63G/Kjzp0/QmJY2ByZ82cuNRcfRpb67vNsyZcO79LeNWDquS4JItlLHhbtrZfJr5Pn2W87tiFm6ZY10QplyFjzY3vmoa/8A6E2MxXD4tRomaGTuDkNGfC4YfaFBj+ImBUix93rqCVsfTSj5+FOSjjY0R1mHbSzDtqOWJrkiipVxTiH31DrwMD2eigmswsRccKewp4+Htp/DYnA/BihwsnwrlN0p6MXPExfV0qPh/nej30Q/HAZZI4lNjI6ID2F2Cg/fWxbh74S4jGT4NYljw8Fo4rA5kyP0YznhdgCbDsPGsk2POI8RDI3BJomPgHFz6q3bHoquQlojK5DugCnM6lBIxGpIuNT2VQF75b6YlJ4nWBopcP0oKGQlCr2yMyIRc2B49tO7obWnxOCbD4ZAqwoem6SRnkeVmzoI817hlVtORBoY3j2PI2IMmGaaeIHo2kdXZjLH1HUm2uo0oo3L3cEDquKw8jM5E0bKfi4+iDKplsRqWc2XuHoAE32wxTEH+coJ79SPdQ9LHcWuBcEa/wCe+jDyoSD4YUHzI0U/W4n2ig7EHh4VBZ7x7W6bFPIBa6RKb24rEik6d61XdMe2ot111F/G1dxop+etA6Z++uGm7zUnC7OMnyavJbjkR3t45QanLupimHVwuI/umH7VqCoiiaRhGgLM5CqON2bQD119E7VxOJjgjQ4MHLkS6yhjdUte2XgbViEGxMbh2EiQYmN1N1dVsymxGhBuNDXe1tu7TSyz4rHJwIDSuB3G4PvqjXdk4vFNKoXCKmvF2a2vgL0X5MV85oE+y5/aIr5abb2KP/Fzn+2kP71MyY2VvOlkb6zsfaaK+o5pwusmNhUi9tIxa9r+cx7BVdiN5cCnym1UHcHjH7K182YbCtKwVFzMfV4k8hW3bvbsbJGGjjmw8crgdeU3DMx1JBBBtyA7Kgs8Rv3shdDjppPqGdv2QBUTaW/mzIQjNhcU4kuULRkZwtrkdNILgXHLnUjY2xdmYKf4RhkdXCsti5ZbNx0bhwFUnlaxUeMwyMvymHYsvaUYAOv3K32aCp3r8oOBxOHfDx4GSPPaz/EqVIN+V6zvDnrHvFNNyIp+PQg0QT7mbEbGNJAjAPZXS+gsDle5AJ0Vriw1PZRD+a+MwuIeEoThy4WFjlvJoCzaa9t76cKC9g7Wlwk6TxGzoeB4MDxVu0EVsEXlO2c6iaQSrKBpHkzWP8xr5T4kiqB/ynRiDBrGfOcog+xd3PrZRWPT8fRRnvZt6XaeJQKlh5kUd72ub3J7SdSfwqNL5Odom9o4z4SpSkG3k+2fvAHwjiQjBkoSGaPL0NuGUDNe3D0VuAqh3ZmWLCYeJjZo4Y1YaaMFAI0771cLi0PAiop61e1yrg8K6oFSpVy/DSg9vVXvBg4cRBJBMLpIpVu0dhHYRxFV20cdKpOlUOP2hKeZoMI3q3dmwUxik6wuckg82Re0dh7RyqkrbNsYczKVkUMDyIv/AKUE4vcrXqll+/20AVnry9E7bnSD55/V/jUjCbrhTdhm8eHqoHfJzu4ks6T4kfERkMFP6ZgbgW+gCLnt4VtOJl2dL8rhcO/1ooyfWReszw8bDSpgLdpoCfHbv7EcEfBI4yQbMl1KkjQixtpWJiFo5GjfzgSp7yOY7j76OsXKwoW2zAS3SDjz7dOBoK1l5duh9NaCNtYzF4WJcIydPFpOjWLSKAAjrm0tpr3njQN5wzD0j311h5nRgyMUZdVZSQw8CNaqNt2ZDKfgsk4s8AYhUcqmZwtw1vPAy6eJqP1NmRtJI5yAMMPBmbrOxBZ3zHrEkDW1lA01JoBh3/x6KLSgnm2SMN6wtUO1trz4g3kdmvxJJJPix5d1BX7QxTTTM7HMzsSe1mJ/HS1H8e5WCaJBIr9JkAdlcgFra9Xh/pQ5u5sklhIRoPN7z2+Ao1jVqir2LaIVFjCqVRVUZlU6KABe446VGnmhbzoIT4xRn92q8QtXYwpoJmFxyxArEiRgm5EaqgJ4XIXia9k2w5+cfXUVcAadXZpoIWJxbN841VYqEtzNEq7L7qcXZJ+jQAkmxQeIB9Arhd3I/wCTX9UVoS7Gb6NOLsN/o0ARhdkqnBQPAWqzQMBpRSuwH+jTy7tv2UAdJmPbVdjMO5Fq0dd12r380jQYVjd3pL3QceI5fwqPDsXEjTo7jxr6BTc/tqRHuitBgH5Im/k2v6wfTXqbFnP6Nq+h03Vj7Kkx7tRD5ooMY3Y3eaN87DrW9V+NqP8AD4ZyOBozh2NEvzRUxMKo4CgDItnynhep+H2VL2mikIOyvbUEHZ+FZOJvU+lSoFSpUqBuWBW4ioGI2NG3KrOlQDc27CnhUOTdc8qMKVACybst2VFfdhvo1oleWoM4/Nlvo14d2m7K0e1KwoMvn3Tc8qrMRuPIeVbHlHZSKjsoMGk8nc17rcHuHtFMy+TzEngF+8Vv+QdlLox2UHz9H5NcWeJUegmrfZvkykvdzfutYfxraggr0LQAmB3KyirGPdQUV0qAcTdhKfTd2MVeUqCqTYcY5U6uyYxyqwpUENdnRj5tODBp9EVIpUDQw69groRDsrulQc5B2V7lFe0qDy1K1e0qDy1e0qVAqVKlQKlSpUCpUqVAqVKlQ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AutoShape 16" descr="Image result for zumwal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6" name="AutoShape 18" descr="Image result for zumwal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7" name="AutoShape 20" descr="Image result for zumwal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2" name="Slide Number Placeholder 8"/>
          <p:cNvSpPr>
            <a:spLocks noGrp="1"/>
          </p:cNvSpPr>
          <p:nvPr>
            <p:ph type="sldNum" sz="quarter" idx="4294967295"/>
          </p:nvPr>
        </p:nvSpPr>
        <p:spPr>
          <a:xfrm>
            <a:off x="7086600" y="6571239"/>
            <a:ext cx="2057400" cy="365125"/>
          </a:xfrm>
          <a:prstGeom prst="rect">
            <a:avLst/>
          </a:prstGeom>
        </p:spPr>
        <p:txBody>
          <a:bodyPr/>
          <a:lstStyle/>
          <a:p>
            <a:fld id="{554637AC-DF02-4FE1-849A-EF3308F8B655}" type="slidenum">
              <a:rPr lang="en-US" smtClean="0">
                <a:solidFill>
                  <a:prstClr val="black">
                    <a:tint val="75000"/>
                  </a:prstClr>
                </a:solidFill>
              </a:rPr>
              <a:pPr/>
              <a:t>9</a:t>
            </a:fld>
            <a:endParaRPr lang="en-US" dirty="0">
              <a:solidFill>
                <a:prstClr val="black">
                  <a:tint val="75000"/>
                </a:prstClr>
              </a:solidFill>
            </a:endParaRPr>
          </a:p>
        </p:txBody>
      </p:sp>
      <p:sp>
        <p:nvSpPr>
          <p:cNvPr id="12" name="Title 1"/>
          <p:cNvSpPr txBox="1">
            <a:spLocks/>
          </p:cNvSpPr>
          <p:nvPr/>
        </p:nvSpPr>
        <p:spPr>
          <a:xfrm>
            <a:off x="0" y="640080"/>
            <a:ext cx="9144000" cy="60966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Introduction to 12x13 Matrix</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411" y="1249747"/>
            <a:ext cx="6593177" cy="5115972"/>
          </a:xfrm>
          <a:prstGeom prst="rect">
            <a:avLst/>
          </a:prstGeom>
        </p:spPr>
      </p:pic>
    </p:spTree>
    <p:extLst>
      <p:ext uri="{BB962C8B-B14F-4D97-AF65-F5344CB8AC3E}">
        <p14:creationId xmlns:p14="http://schemas.microsoft.com/office/powerpoint/2010/main" val="1622419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pc="http://schemas.microsoft.com/office/infopath/2007/PartnerControls" xmlns:xsi="http://www.w3.org/2001/XMLSchema-instance">
  <documentManagement>
    <URL xmlns="6a49b013-5c65-4275-b678-39f7bc120fe1">
      <Url xsi:nil="true"/>
      <Description xsi:nil="true"/>
    </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FF658526E37E42B022C74AD87364F7" ma:contentTypeVersion="1" ma:contentTypeDescription="Create a new document." ma:contentTypeScope="" ma:versionID="5a99eea25ce64f8dd14efad4bee0ea66">
  <xsd:schema xmlns:xsd="http://www.w3.org/2001/XMLSchema" xmlns:xs="http://www.w3.org/2001/XMLSchema" xmlns:p="http://schemas.microsoft.com/office/2006/metadata/properties" xmlns:ns2="6a49b013-5c65-4275-b678-39f7bc120fe1" targetNamespace="http://schemas.microsoft.com/office/2006/metadata/properties" ma:root="true" ma:fieldsID="566391c5441dbbef416046da0d1964e3" ns2:_="">
    <xsd:import namespace="6a49b013-5c65-4275-b678-39f7bc120fe1"/>
    <xsd:element name="properties">
      <xsd:complexType>
        <xsd:sequence>
          <xsd:element name="documentManagement">
            <xsd:complexType>
              <xsd:all>
                <xsd:element ref="ns2: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9b013-5c65-4275-b678-39f7bc120fe1" elementFormDefault="qualified">
    <xsd:import namespace="http://schemas.microsoft.com/office/2006/documentManagement/types"/>
    <xsd:import namespace="http://schemas.microsoft.com/office/infopath/2007/PartnerControls"/>
    <xsd:element name="URL" ma:index="8" nillable="true" ma:displayName="Link"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6F14FE-37D6-4346-8E0F-FFACEBD62280}">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6a49b013-5c65-4275-b678-39f7bc120fe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C22F9E3-1C1B-42DC-BAF9-5056DFB59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9b013-5c65-4275-b678-39f7bc120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694232-615D-4617-8D5D-8234032C2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25244</TotalTime>
  <Words>2970</Words>
  <Application>Microsoft Office PowerPoint</Application>
  <PresentationFormat>On-screen Show (4:3)</PresentationFormat>
  <Paragraphs>244</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Courier New</vt:lpstr>
      <vt:lpstr>Georgia</vt:lpstr>
      <vt:lpstr>Haettenschweiler</vt:lpstr>
      <vt:lpstr>Times New Roman</vt:lpstr>
      <vt:lpstr>Verdana</vt:lpstr>
      <vt:lpstr>Wingdings</vt:lpstr>
      <vt:lpstr>Office Theme</vt:lpstr>
      <vt:lpstr>        </vt:lpstr>
      <vt:lpstr>PowerPoint Presentation</vt:lpstr>
      <vt:lpstr>Introducing Key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Revisiting Key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Agency Template</dc:title>
  <dc:creator>thomas.e.katana.civ@mail.mil</dc:creator>
  <cp:lastModifiedBy>Chituras, Jimmie, CIV, DSS</cp:lastModifiedBy>
  <cp:revision>817</cp:revision>
  <cp:lastPrinted>2019-04-02T14:58:09Z</cp:lastPrinted>
  <dcterms:created xsi:type="dcterms:W3CDTF">2013-05-13T14:07:25Z</dcterms:created>
  <dcterms:modified xsi:type="dcterms:W3CDTF">2019-04-02T18:25:08Z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0x01010074FF658526E37E42B022C74AD87364F7</vt:lpwstr>
  </property>
  <property fmtid="{D5CDD505-2E9C-101B-9397-08002B2CF9AE}" pid="3" name="_dlc_DocIdItemGuid">
    <vt:lpwstr>dd5a2d94-b13a-40cd-87c4-e2be4a8546a5</vt:lpwstr>
  </property>
</Properties>
</file>